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70" r:id="rId4"/>
    <p:sldId id="258" r:id="rId5"/>
    <p:sldId id="259" r:id="rId6"/>
    <p:sldId id="260" r:id="rId7"/>
    <p:sldId id="261" r:id="rId8"/>
    <p:sldId id="268" r:id="rId9"/>
    <p:sldId id="262" r:id="rId10"/>
    <p:sldId id="291" r:id="rId11"/>
    <p:sldId id="264" r:id="rId12"/>
    <p:sldId id="266" r:id="rId13"/>
    <p:sldId id="265" r:id="rId14"/>
    <p:sldId id="281" r:id="rId15"/>
    <p:sldId id="267" r:id="rId16"/>
    <p:sldId id="272" r:id="rId17"/>
    <p:sldId id="271" r:id="rId18"/>
    <p:sldId id="273" r:id="rId19"/>
    <p:sldId id="274" r:id="rId20"/>
    <p:sldId id="275" r:id="rId21"/>
    <p:sldId id="280" r:id="rId22"/>
    <p:sldId id="278" r:id="rId23"/>
    <p:sldId id="298" r:id="rId24"/>
    <p:sldId id="277" r:id="rId25"/>
    <p:sldId id="293" r:id="rId26"/>
    <p:sldId id="279" r:id="rId27"/>
    <p:sldId id="297" r:id="rId28"/>
    <p:sldId id="300" r:id="rId29"/>
    <p:sldId id="301" r:id="rId30"/>
    <p:sldId id="302" r:id="rId3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5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ria%20Jose%20Uribe\Mis%20documentos\Mejia\1a.%20Libro%20Drogas\Capitulo%20politicas%20anti%20droga\Graficas%20y%20tablas%20Libro%20drogas%20cap&#237;tulo%20pol&#237;tic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"/>
  <c:chart>
    <c:autoTitleDeleted val="1"/>
    <c:plotArea>
      <c:layout>
        <c:manualLayout>
          <c:layoutTarget val="inner"/>
          <c:xMode val="edge"/>
          <c:yMode val="edge"/>
          <c:x val="0.15995938007749053"/>
          <c:y val="5.0926031973276102E-2"/>
          <c:w val="0.79725862688216598"/>
          <c:h val="0.67760571595217889"/>
        </c:manualLayout>
      </c:layout>
      <c:barChart>
        <c:barDir val="col"/>
        <c:grouping val="clustered"/>
        <c:ser>
          <c:idx val="0"/>
          <c:order val="0"/>
          <c:tx>
            <c:strRef>
              <c:f>'Gráfico 2'!$D$4</c:f>
              <c:strCache>
                <c:ptCount val="1"/>
                <c:pt idx="0">
                  <c:v>Hectáreas cultivadas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cat>
            <c:numRef>
              <c:f>'Gráfico 2'!$E$3:$M$3</c:f>
              <c:numCache>
                <c:formatCode>General</c:formatCode>
                <c:ptCount val="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</c:numCache>
            </c:numRef>
          </c:cat>
          <c:val>
            <c:numRef>
              <c:f>'Gráfico 2'!$E$4:$M$4</c:f>
              <c:numCache>
                <c:formatCode>General</c:formatCode>
                <c:ptCount val="9"/>
                <c:pt idx="0">
                  <c:v>163300</c:v>
                </c:pt>
                <c:pt idx="1">
                  <c:v>144800</c:v>
                </c:pt>
                <c:pt idx="2">
                  <c:v>102000</c:v>
                </c:pt>
                <c:pt idx="3">
                  <c:v>86000</c:v>
                </c:pt>
                <c:pt idx="4">
                  <c:v>80000</c:v>
                </c:pt>
                <c:pt idx="5">
                  <c:v>86000</c:v>
                </c:pt>
                <c:pt idx="6">
                  <c:v>78000</c:v>
                </c:pt>
                <c:pt idx="7">
                  <c:v>99000</c:v>
                </c:pt>
                <c:pt idx="8">
                  <c:v>81000</c:v>
                </c:pt>
              </c:numCache>
            </c:numRef>
          </c:val>
        </c:ser>
        <c:axId val="46882816"/>
        <c:axId val="46884352"/>
      </c:barChart>
      <c:lineChart>
        <c:grouping val="standard"/>
        <c:ser>
          <c:idx val="1"/>
          <c:order val="1"/>
          <c:tx>
            <c:strRef>
              <c:f>'Gráfico 2'!$D$5</c:f>
              <c:strCache>
                <c:ptCount val="1"/>
                <c:pt idx="0">
                  <c:v>Aspersión aérea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'Gráfico 2'!$E$3:$M$3</c:f>
              <c:numCache>
                <c:formatCode>General</c:formatCode>
                <c:ptCount val="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</c:numCache>
            </c:numRef>
          </c:cat>
          <c:val>
            <c:numRef>
              <c:f>'Gráfico 2'!$E$5:$M$5</c:f>
              <c:numCache>
                <c:formatCode>General</c:formatCode>
                <c:ptCount val="9"/>
                <c:pt idx="0">
                  <c:v>58073</c:v>
                </c:pt>
                <c:pt idx="1">
                  <c:v>94153</c:v>
                </c:pt>
                <c:pt idx="2">
                  <c:v>130364</c:v>
                </c:pt>
                <c:pt idx="3">
                  <c:v>132814</c:v>
                </c:pt>
                <c:pt idx="4">
                  <c:v>136552</c:v>
                </c:pt>
                <c:pt idx="5">
                  <c:v>138772</c:v>
                </c:pt>
                <c:pt idx="6">
                  <c:v>172026</c:v>
                </c:pt>
                <c:pt idx="7">
                  <c:v>153135</c:v>
                </c:pt>
                <c:pt idx="8">
                  <c:v>133496</c:v>
                </c:pt>
              </c:numCache>
            </c:numRef>
          </c:val>
        </c:ser>
        <c:ser>
          <c:idx val="2"/>
          <c:order val="2"/>
          <c:tx>
            <c:strRef>
              <c:f>'Gráfico 2'!$D$6</c:f>
              <c:strCache>
                <c:ptCount val="1"/>
                <c:pt idx="0">
                  <c:v>Erradicación manual</c:v>
                </c:pt>
              </c:strCache>
            </c:strRef>
          </c:tx>
          <c:spPr>
            <a:ln>
              <a:solidFill>
                <a:schemeClr val="tx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'Gráfico 2'!$E$3:$M$3</c:f>
              <c:numCache>
                <c:formatCode>General</c:formatCode>
                <c:ptCount val="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</c:numCache>
            </c:numRef>
          </c:cat>
          <c:val>
            <c:numRef>
              <c:f>'Gráfico 2'!$E$6:$M$6</c:f>
              <c:numCache>
                <c:formatCode>General</c:formatCode>
                <c:ptCount val="9"/>
                <c:pt idx="0">
                  <c:v>3495</c:v>
                </c:pt>
                <c:pt idx="1">
                  <c:v>1745</c:v>
                </c:pt>
                <c:pt idx="2">
                  <c:v>2762</c:v>
                </c:pt>
                <c:pt idx="3">
                  <c:v>4219</c:v>
                </c:pt>
                <c:pt idx="4">
                  <c:v>6234</c:v>
                </c:pt>
                <c:pt idx="5">
                  <c:v>31980</c:v>
                </c:pt>
                <c:pt idx="6">
                  <c:v>43051</c:v>
                </c:pt>
                <c:pt idx="7">
                  <c:v>66805</c:v>
                </c:pt>
                <c:pt idx="8">
                  <c:v>84428</c:v>
                </c:pt>
              </c:numCache>
            </c:numRef>
          </c:val>
        </c:ser>
        <c:marker val="1"/>
        <c:axId val="46882816"/>
        <c:axId val="46884352"/>
      </c:lineChart>
      <c:catAx>
        <c:axId val="46882816"/>
        <c:scaling>
          <c:orientation val="minMax"/>
        </c:scaling>
        <c:axPos val="b"/>
        <c:numFmt formatCode="General" sourceLinked="1"/>
        <c:tickLblPos val="nextTo"/>
        <c:crossAx val="46884352"/>
        <c:crosses val="autoZero"/>
        <c:auto val="1"/>
        <c:lblAlgn val="ctr"/>
        <c:lblOffset val="100"/>
      </c:catAx>
      <c:valAx>
        <c:axId val="46884352"/>
        <c:scaling>
          <c:orientation val="minMax"/>
          <c:max val="18000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Número de hectáreas</a:t>
                </a:r>
              </a:p>
            </c:rich>
          </c:tx>
        </c:title>
        <c:numFmt formatCode="#,##0" sourceLinked="0"/>
        <c:tickLblPos val="nextTo"/>
        <c:crossAx val="46882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4027959662936877E-2"/>
          <c:y val="0.81856226305044921"/>
          <c:w val="0.9540491228070177"/>
          <c:h val="0.15365995917177044"/>
        </c:manualLayout>
      </c:layout>
    </c:legend>
    <c:plotVisOnly val="1"/>
    <c:dispBlanksAs val="gap"/>
  </c:chart>
  <c:txPr>
    <a:bodyPr/>
    <a:lstStyle/>
    <a:p>
      <a:pPr>
        <a:defRPr sz="1200">
          <a:latin typeface="+mj-lt"/>
          <a:cs typeface="Times New Roman" pitchFamily="18" charset="0"/>
        </a:defRPr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9F33A-9933-4FAC-B122-19D632C2C353}" type="datetimeFigureOut">
              <a:rPr lang="es-ES"/>
              <a:pPr>
                <a:defRPr/>
              </a:pPr>
              <a:t>19/09/2012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DB2E9-0A40-460B-AE14-AA73A80CF92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2E0B9-36ED-4784-8F23-1BA681F783C9}" type="datetimeFigureOut">
              <a:rPr lang="es-ES"/>
              <a:pPr>
                <a:defRPr/>
              </a:pPr>
              <a:t>19/09/2012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DA0A4-7853-4D62-8EAE-DC5D6B8591B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BC94E-452A-42D0-A0A3-CEFF42BEA10F}" type="datetimeFigureOut">
              <a:rPr lang="es-ES"/>
              <a:pPr>
                <a:defRPr/>
              </a:pPr>
              <a:t>19/09/2012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559C-50B2-451A-A158-98FB21A6ABA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B8707-1743-473F-84BB-9B30C16D6C6A}" type="datetimeFigureOut">
              <a:rPr lang="es-ES"/>
              <a:pPr>
                <a:defRPr/>
              </a:pPr>
              <a:t>19/09/2012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7A766-14BF-404D-A511-B0C071EA2C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6A0A0-5468-45FD-BCB6-2A276DA1CD16}" type="datetimeFigureOut">
              <a:rPr lang="es-ES"/>
              <a:pPr>
                <a:defRPr/>
              </a:pPr>
              <a:t>19/09/2012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DEA97-D04D-466D-B39C-EC40CD59BCB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B888B-8926-4AFA-A90C-32A91F6C13AE}" type="datetimeFigureOut">
              <a:rPr lang="es-ES"/>
              <a:pPr>
                <a:defRPr/>
              </a:pPr>
              <a:t>19/09/2012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070A3-786D-469F-9E60-0730EA3A98A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30E5-E8C1-4181-99DE-4008B27175AF}" type="datetimeFigureOut">
              <a:rPr lang="es-ES"/>
              <a:pPr>
                <a:defRPr/>
              </a:pPr>
              <a:t>19/09/2012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DF86F-6697-4B65-83C8-A447F77B445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0FEE3-5CFC-463B-A350-19D8696E500D}" type="datetimeFigureOut">
              <a:rPr lang="es-ES"/>
              <a:pPr>
                <a:defRPr/>
              </a:pPr>
              <a:t>19/09/2012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ECB94-E16A-48A9-86C1-BD9ABBA9187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17A4-99EC-446C-9314-E23004EFD7F7}" type="datetimeFigureOut">
              <a:rPr lang="es-ES"/>
              <a:pPr>
                <a:defRPr/>
              </a:pPr>
              <a:t>19/09/2012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14248-5D88-49C2-8F1A-48F5C94916C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C53DB-DF29-48C0-9B03-90863F6E206F}" type="datetimeFigureOut">
              <a:rPr lang="es-ES"/>
              <a:pPr>
                <a:defRPr/>
              </a:pPr>
              <a:t>19/09/2012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77614-7968-4C62-B489-1E582932D5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F274A-E214-4B28-A6B4-7B88786C976C}" type="datetimeFigureOut">
              <a:rPr lang="es-ES"/>
              <a:pPr>
                <a:defRPr/>
              </a:pPr>
              <a:t>19/09/2012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9F469-8045-48E7-9EFE-46BAE743B6D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36D401-AE8B-4247-A04A-7346EC714218}" type="datetimeFigureOut">
              <a:rPr lang="es-ES"/>
              <a:pPr>
                <a:defRPr/>
              </a:pPr>
              <a:t>19/09/2012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203D03-65F1-4164-9CB7-FF03C8E2D25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Título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s-ES" smtClean="0"/>
              <a:t>Políticas antidroga en Colombia: logros, fracasos y lecciones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/>
              <a:t>Alejandro Gaviria</a:t>
            </a: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343400"/>
            <a:ext cx="2498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76400"/>
            <a:ext cx="5168900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smtClean="0"/>
              <a:t>Aumento de la tasa de homicidios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0"/>
            <a:ext cx="6032500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s-ES" sz="3600" smtClean="0"/>
              <a:t>Congestión de la justicia </a:t>
            </a: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9200"/>
            <a:ext cx="61944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El “cluster de la cocaína”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561138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Título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s-CO" sz="3600" smtClean="0"/>
              <a:t>La distribución regional de los efectos </a:t>
            </a:r>
          </a:p>
        </p:txBody>
      </p:sp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990600"/>
            <a:ext cx="434975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Título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s-ES" sz="3200" smtClean="0"/>
              <a:t>El trafico de cocaína transformó profundamente la sociedad colombiana: </a:t>
            </a:r>
          </a:p>
        </p:txBody>
      </p:sp>
      <p:sp>
        <p:nvSpPr>
          <p:cNvPr id="27650" name="3 Rectángulo"/>
          <p:cNvSpPr>
            <a:spLocks noChangeArrowheads="1"/>
          </p:cNvSpPr>
          <p:nvPr/>
        </p:nvSpPr>
        <p:spPr bwMode="auto">
          <a:xfrm>
            <a:off x="685800" y="2743200"/>
            <a:ext cx="7848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>
                <a:latin typeface="Calibri" pitchFamily="34" charset="0"/>
              </a:rPr>
              <a:t>…rompió la tradición, transformó las costumbres, reestructuró la moral, el pensamiento y las expectativas, corrompió la justicia, infiltró las instituciones,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Narcotráfico y conflicto: 1994-2002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smtClean="0"/>
              <a:t>El </a:t>
            </a:r>
            <a:r>
              <a:rPr lang="es-ES" sz="3200" i="1" smtClean="0"/>
              <a:t>boom</a:t>
            </a:r>
            <a:r>
              <a:rPr lang="es-ES" sz="3200" smtClean="0"/>
              <a:t> de los cultivos ilícitos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447088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S" sz="3200" smtClean="0"/>
              <a:t>Geografía de la coca </a:t>
            </a:r>
          </a:p>
        </p:txBody>
      </p:sp>
      <p:pic>
        <p:nvPicPr>
          <p:cNvPr id="30722" name="Picture 6" descr="http://www.biesimci.org/Ilicitos/control/detalles/QL/B064N62-S000077M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990600"/>
            <a:ext cx="37052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smtClean="0"/>
              <a:t>El </a:t>
            </a:r>
            <a:r>
              <a:rPr lang="es-ES" sz="3600" i="1" smtClean="0"/>
              <a:t>boom</a:t>
            </a:r>
            <a:r>
              <a:rPr lang="es-ES" sz="3600" smtClean="0"/>
              <a:t> del secuestro…</a:t>
            </a:r>
          </a:p>
        </p:txBody>
      </p:sp>
      <p:pic>
        <p:nvPicPr>
          <p:cNvPr id="31746" name="Picture 2" descr="[Dibujo.jpg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748665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/>
              <a:t>Agenda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CO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CO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dirty="0" smtClean="0"/>
              <a:t>La guerra contra las drogas en Colombia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CO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dirty="0" smtClean="0"/>
              <a:t>Reflexiones generales </a:t>
            </a:r>
            <a:endParaRPr lang="es-CO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Plan Colombia and </a:t>
            </a:r>
            <a:r>
              <a:rPr lang="es-ES" dirty="0" err="1" smtClean="0"/>
              <a:t>beyond</a:t>
            </a:r>
            <a:r>
              <a:rPr lang="es-ES" dirty="0" smtClean="0"/>
              <a:t>: 2003-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8001000" cy="66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smtClean="0"/>
              <a:t>Los cultivos de coca se reduce nuevamente</a:t>
            </a:r>
          </a:p>
        </p:txBody>
      </p:sp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09738"/>
            <a:ext cx="7072313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1219200" y="1600200"/>
          <a:ext cx="6400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842" name="4 Rectángulo"/>
          <p:cNvSpPr>
            <a:spLocks noChangeArrowheads="1"/>
          </p:cNvSpPr>
          <p:nvPr/>
        </p:nvSpPr>
        <p:spPr bwMode="auto">
          <a:xfrm>
            <a:off x="1752600" y="5791200"/>
            <a:ext cx="1865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1200" i="1">
                <a:latin typeface="Calibri" pitchFamily="34" charset="0"/>
              </a:rPr>
              <a:t>Fuente</a:t>
            </a:r>
            <a:r>
              <a:rPr lang="es-CO" sz="1200">
                <a:latin typeface="Calibri" pitchFamily="34" charset="0"/>
              </a:rPr>
              <a:t>: UNODC (2009)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3584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smtClean="0"/>
              <a:t>Pero el esfuerzo ha sido monumental…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[subm.JPG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38400"/>
            <a:ext cx="392112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smtClean="0"/>
              <a:t>La permanente innovación: </a:t>
            </a:r>
            <a:br>
              <a:rPr lang="es-ES" sz="3200" smtClean="0"/>
            </a:br>
            <a:r>
              <a:rPr lang="es-ES" sz="3200" smtClean="0"/>
              <a:t>De los semisumergibles a los submarinos </a:t>
            </a:r>
          </a:p>
        </p:txBody>
      </p:sp>
      <p:pic>
        <p:nvPicPr>
          <p:cNvPr id="36867" name="Picture 2" descr="http://img.timeinc.net/time/daily/2011/1103/narco_sub_03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438400"/>
            <a:ext cx="3505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/>
              <a:t>Resumen</a:t>
            </a:r>
          </a:p>
        </p:txBody>
      </p:sp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4438"/>
            <a:ext cx="8462962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Nuevos desafios</a:t>
            </a:r>
          </a:p>
        </p:txBody>
      </p:sp>
      <p:sp>
        <p:nvSpPr>
          <p:cNvPr id="3891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  <a:p>
            <a:r>
              <a:rPr lang="es-ES" smtClean="0"/>
              <a:t>“Descolombianización” del problema </a:t>
            </a:r>
          </a:p>
          <a:p>
            <a:endParaRPr lang="es-ES" smtClean="0"/>
          </a:p>
          <a:p>
            <a:r>
              <a:rPr lang="es-ES" smtClean="0"/>
              <a:t>Creciente importancia del consumo interno</a:t>
            </a:r>
          </a:p>
          <a:p>
            <a:endParaRPr lang="es-ES" smtClean="0"/>
          </a:p>
          <a:p>
            <a:r>
              <a:rPr lang="es-ES" smtClean="0"/>
              <a:t>Diversificación de los carteles </a:t>
            </a:r>
          </a:p>
          <a:p>
            <a:pPr lvl="1">
              <a:buFont typeface="Arial" charset="0"/>
              <a:buNone/>
            </a:pPr>
            <a:endParaRPr lang="es-ES" smtClean="0"/>
          </a:p>
          <a:p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mtClean="0"/>
              <a:t>Agenda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CO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dirty="0" smtClean="0">
                <a:solidFill>
                  <a:schemeClr val="bg1">
                    <a:lumMod val="75000"/>
                  </a:schemeClr>
                </a:solidFill>
              </a:rPr>
              <a:t>La guerra contra las drogas en Colombia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CO" dirty="0" smtClean="0">
              <a:solidFill>
                <a:schemeClr val="bg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CO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CO" dirty="0" smtClean="0"/>
              <a:t>Reflexiones generales </a:t>
            </a:r>
            <a:endParaRPr lang="es-CO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600" smtClean="0"/>
              <a:t>Reflexiones generales </a:t>
            </a:r>
          </a:p>
        </p:txBody>
      </p:sp>
      <p:sp>
        <p:nvSpPr>
          <p:cNvPr id="40962" name="2 Marcador de contenido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endParaRPr lang="es-CO" smtClean="0"/>
          </a:p>
          <a:p>
            <a:r>
              <a:rPr lang="es-CO" smtClean="0"/>
              <a:t>Los éxitos de las políticas antidroga no se pueden medir con base en los aumentos en el precio de la droga en los países consumidores.</a:t>
            </a:r>
          </a:p>
          <a:p>
            <a:endParaRPr lang="es-CO" smtClean="0"/>
          </a:p>
          <a:p>
            <a:r>
              <a:rPr lang="es-CO" smtClean="0"/>
              <a:t>Las políticas antidroga deben estar dirigidas a reducir el daño sobre la sociedad  y el tamaño de las rentas asociadas al negocio.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600" smtClean="0"/>
              <a:t>Reflexiones generales </a:t>
            </a:r>
          </a:p>
        </p:txBody>
      </p:sp>
      <p:sp>
        <p:nvSpPr>
          <p:cNvPr id="4198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2400" smtClean="0"/>
              <a:t>La guerra contra la producción y tráfico de cocaína debe reorientarse. La aspersión aérea y la erradicación manual han sido muy costosas y poco eficaces en reducir la producción global de cocaína. La interdicción parece más eficaz, pues golpea mayormente la rentabilidad del negocio.</a:t>
            </a:r>
          </a:p>
          <a:p>
            <a:endParaRPr lang="es-CO" sz="2400" smtClean="0"/>
          </a:p>
          <a:p>
            <a:r>
              <a:rPr lang="es-CO" sz="2400" smtClean="0"/>
              <a:t>En Colombia, las políticas antidroga adolecen de falta de coordinación. Recomendamos la creación de una institución independiente tenga la capacidad técnica y operativa para diseñar y coordinar la aplicación de políticas antidroga basadas en la evidencia. </a:t>
            </a:r>
          </a:p>
          <a:p>
            <a:endParaRPr lang="es-CO" sz="24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Título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s-ES" smtClean="0"/>
              <a:t>Períodos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La consolidación: 1971-1978.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Las consecuencias:  1979-1994.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Narcotráfico y conflicto: 1995-2002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dirty="0" smtClean="0"/>
              <a:t>Plan Colombia and </a:t>
            </a:r>
            <a:r>
              <a:rPr lang="es-ES" dirty="0" err="1" smtClean="0"/>
              <a:t>beyond</a:t>
            </a:r>
            <a:r>
              <a:rPr lang="es-ES" dirty="0" smtClean="0"/>
              <a:t> : 2003-2011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600" smtClean="0"/>
              <a:t>Reflexiones generales </a:t>
            </a:r>
          </a:p>
        </p:txBody>
      </p:sp>
      <p:sp>
        <p:nvSpPr>
          <p:cNvPr id="43010" name="2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endParaRPr lang="es-CO" sz="2400" smtClean="0"/>
          </a:p>
          <a:p>
            <a:r>
              <a:rPr lang="es-CO" sz="2400" smtClean="0"/>
              <a:t>La formulación de las políticas antidroga debería estar basada en la información disponible sobre qué funciona, qué no y a qué costo. La evidencia, no la ideología, debería guiar el diseño de las políticas. </a:t>
            </a:r>
          </a:p>
          <a:p>
            <a:r>
              <a:rPr lang="es-CO" sz="2400" smtClean="0"/>
              <a:t>Las políticas basadas en la evidencia no solo son en general más eficaces: estimulan al mismo tiempo un debate más abierto sobre la mejor manera de enfrentar un problema complejo. </a:t>
            </a:r>
          </a:p>
          <a:p>
            <a:endParaRPr lang="es-CO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smtClean="0"/>
              <a:t>Richard M. Nixon declara la “guerra contra las drogas” en junio de 1971 </a:t>
            </a:r>
          </a:p>
        </p:txBody>
      </p:sp>
      <p:sp>
        <p:nvSpPr>
          <p:cNvPr id="16386" name="3 Rectángulo"/>
          <p:cNvSpPr>
            <a:spLocks noChangeArrowheads="1"/>
          </p:cNvSpPr>
          <p:nvPr/>
        </p:nvSpPr>
        <p:spPr bwMode="auto">
          <a:xfrm>
            <a:off x="685800" y="2438400"/>
            <a:ext cx="7620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800">
                <a:latin typeface="Calibri" pitchFamily="34" charset="0"/>
              </a:rPr>
              <a:t>“El consumo de drogas ha asumido las dimensiones de una emergencia nacional…el peligro no pasará con el fin de la guerra de Vietnam. Existía antes de Vietnam y existirá después”-</a:t>
            </a:r>
            <a:endParaRPr lang="es-ES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sz="3100" dirty="0" smtClean="0"/>
              <a:t>Paradójicamente la guerra contra las drogas llevo a la consolidación de la cocaína como una droga global</a:t>
            </a:r>
            <a:endParaRPr lang="es-ES" sz="3100" dirty="0"/>
          </a:p>
        </p:txBody>
      </p:sp>
      <p:pic>
        <p:nvPicPr>
          <p:cNvPr id="17410" name="Picture 2" descr="http://img.timeinc.net/time/magazine/archive/covers/1972/1101720904_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38100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http://img.timeinc.net/time/magazine/archive/covers/1981/1101810706_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0"/>
            <a:ext cx="38100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Título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s-ES" sz="3200" smtClean="0"/>
              <a:t>Los chilenos dominaron inicialmente el mercado…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3203575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447800"/>
            <a:ext cx="4267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8725" y="1981200"/>
            <a:ext cx="5375275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9988" y="3810000"/>
            <a:ext cx="54340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smtClean="0"/>
              <a:t>Pero fueron los colombianos quienes se quedaron finalmente con el negocio</a:t>
            </a:r>
          </a:p>
        </p:txBody>
      </p:sp>
      <p:sp>
        <p:nvSpPr>
          <p:cNvPr id="19458" name="4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endParaRPr lang="es-ES" smtClean="0"/>
          </a:p>
          <a:p>
            <a:r>
              <a:rPr lang="es-ES" sz="2600" smtClean="0"/>
              <a:t>El vacío dejado por los chilenos no fue llenado inmediatamente: </a:t>
            </a:r>
          </a:p>
          <a:p>
            <a:pPr lvl="1"/>
            <a:r>
              <a:rPr lang="es-ES" sz="2600" smtClean="0"/>
              <a:t>Los cubanos se convirtieron en importadores.</a:t>
            </a:r>
          </a:p>
          <a:p>
            <a:pPr lvl="1"/>
            <a:r>
              <a:rPr lang="es-ES" sz="2600" smtClean="0"/>
              <a:t> Los argentinos fueron protagonistas importantes. </a:t>
            </a:r>
          </a:p>
          <a:p>
            <a:endParaRPr lang="es-ES" sz="2600" smtClean="0"/>
          </a:p>
          <a:p>
            <a:r>
              <a:rPr lang="es-ES" sz="2600" smtClean="0"/>
              <a:t>Desde 1975, Colombia comenzó a ganar preeminencia:</a:t>
            </a:r>
          </a:p>
          <a:p>
            <a:pPr lvl="1"/>
            <a:r>
              <a:rPr lang="es-ES" sz="2600" smtClean="0"/>
              <a:t>Los colombianos dominaron la química y  pasaron a dominar la distribución en los Estados Unidos. </a:t>
            </a:r>
          </a:p>
          <a:p>
            <a:pPr lvl="1"/>
            <a:endParaRPr lang="es-ES" smtClean="0"/>
          </a:p>
          <a:p>
            <a:pPr lvl="1"/>
            <a:endParaRPr lang="es-ES" smtClean="0"/>
          </a:p>
          <a:p>
            <a:endParaRPr lang="es-ES" smtClean="0"/>
          </a:p>
          <a:p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img.timeinc.net/time/magazine/archive/covers/1979/1101790129_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609600"/>
            <a:ext cx="4114800" cy="542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27432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Las consecuencias: 1978-1994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479</Words>
  <Application>Microsoft Office PowerPoint</Application>
  <PresentationFormat>On-screen Show (4:3)</PresentationFormat>
  <Paragraphs>75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3" baseType="lpstr">
      <vt:lpstr>Calibri</vt:lpstr>
      <vt:lpstr>Arial</vt:lpstr>
      <vt:lpstr>Tema de Office</vt:lpstr>
      <vt:lpstr>Políticas antidroga en Colombia: logros, fracasos y lecciones</vt:lpstr>
      <vt:lpstr>Agenda</vt:lpstr>
      <vt:lpstr>Períodos</vt:lpstr>
      <vt:lpstr>Richard M. Nixon declara la “guerra contra las drogas” en junio de 1971 </vt:lpstr>
      <vt:lpstr> Paradójicamente la guerra contra las drogas llevo a la consolidación de la cocaína como una droga global</vt:lpstr>
      <vt:lpstr>Los chilenos dominaron inicialmente el mercado…</vt:lpstr>
      <vt:lpstr>Pero fueron los colombianos quienes se quedaron finalmente con el negocio</vt:lpstr>
      <vt:lpstr>Diapositiva 8</vt:lpstr>
      <vt:lpstr>Las consecuencias: 1978-1994  </vt:lpstr>
      <vt:lpstr>Diapositiva 10</vt:lpstr>
      <vt:lpstr>Aumento de la tasa de homicidios </vt:lpstr>
      <vt:lpstr>Congestión de la justicia </vt:lpstr>
      <vt:lpstr>El “cluster de la cocaína” </vt:lpstr>
      <vt:lpstr>La distribución regional de los efectos </vt:lpstr>
      <vt:lpstr>El trafico de cocaína transformó profundamente la sociedad colombiana: </vt:lpstr>
      <vt:lpstr>    Narcotráfico y conflicto: 1994-2002  </vt:lpstr>
      <vt:lpstr>El boom de los cultivos ilícitos </vt:lpstr>
      <vt:lpstr>Geografía de la coca </vt:lpstr>
      <vt:lpstr>El boom del secuestro…</vt:lpstr>
      <vt:lpstr>    Plan Colombia and beyond: 2003-  </vt:lpstr>
      <vt:lpstr>Diapositiva 21</vt:lpstr>
      <vt:lpstr>Los cultivos de coca se reduce nuevamente</vt:lpstr>
      <vt:lpstr>Pero el esfuerzo ha sido monumental…</vt:lpstr>
      <vt:lpstr>La permanente innovación:  De los semisumergibles a los submarinos </vt:lpstr>
      <vt:lpstr>Resumen</vt:lpstr>
      <vt:lpstr>Nuevos desafios</vt:lpstr>
      <vt:lpstr>Agenda</vt:lpstr>
      <vt:lpstr>Reflexiones generales </vt:lpstr>
      <vt:lpstr>Reflexiones generales </vt:lpstr>
      <vt:lpstr>Reflexiones generales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guerra contra las drogas en Colombia</dc:title>
  <dc:creator>agaviria</dc:creator>
  <cp:lastModifiedBy>MariaMercedes Moreno</cp:lastModifiedBy>
  <cp:revision>51</cp:revision>
  <dcterms:created xsi:type="dcterms:W3CDTF">2011-05-18T20:40:18Z</dcterms:created>
  <dcterms:modified xsi:type="dcterms:W3CDTF">2012-09-19T19:41:27Z</dcterms:modified>
</cp:coreProperties>
</file>