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16" r:id="rId3"/>
    <p:sldId id="357" r:id="rId4"/>
    <p:sldId id="358" r:id="rId5"/>
    <p:sldId id="329" r:id="rId6"/>
    <p:sldId id="346" r:id="rId7"/>
    <p:sldId id="344" r:id="rId8"/>
    <p:sldId id="362" r:id="rId9"/>
    <p:sldId id="359" r:id="rId10"/>
    <p:sldId id="323" r:id="rId11"/>
    <p:sldId id="360" r:id="rId12"/>
    <p:sldId id="361" r:id="rId13"/>
    <p:sldId id="342"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Humberto Guzmán Cruz" initials="" lastIdx="2" clrIdx="0"/>
  <p:cmAuthor id="1" name="Francisco Javier Sierra Esteban"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90"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546751D-0882-44D2-89FE-66E21CBBB4CC}" type="datetimeFigureOut">
              <a:rPr lang="en-US"/>
              <a:pPr>
                <a:defRPr/>
              </a:pPr>
              <a:t>9/1/2019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9CD12B-C79F-47F8-9744-97522F8A80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lvl1pPr>
              <a:defRPr/>
            </a:lvl1pPr>
          </a:lstStyle>
          <a:p>
            <a:pPr>
              <a:defRPr/>
            </a:pPr>
            <a:fld id="{086EA7E6-2A25-466E-859D-D1DA1C7D2D73}" type="datetimeFigureOut">
              <a:rPr lang="en-US"/>
              <a:pPr>
                <a:defRPr/>
              </a:pPr>
              <a:t>9/1/2019</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C3B1EC39-61AD-4707-9290-580AA8BF01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33D614BF-BDE1-4636-BA7D-26A13F4793D4}" type="datetimeFigureOut">
              <a:rPr lang="en-US"/>
              <a:pPr>
                <a:defRPr/>
              </a:pPr>
              <a:t>9/1/2019</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90888F0C-534C-4ACF-9721-DBEFF66C70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A8802FD7-5042-4D86-844D-DC59AF5CF464}" type="datetimeFigureOut">
              <a:rPr lang="en-US"/>
              <a:pPr>
                <a:defRPr/>
              </a:pPr>
              <a:t>9/1/2019</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628B653A-D239-4206-8946-431C1F5024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F0B5712A-62D5-44B2-AFC9-4887159A8A92}" type="datetimeFigureOut">
              <a:rPr lang="en-US"/>
              <a:pPr>
                <a:defRPr/>
              </a:pPr>
              <a:t>9/1/2019</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0EEB5D91-FC36-4651-BC44-A930E8ED1C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725F629A-C930-45C3-A1D6-1A6317F16722}" type="datetimeFigureOut">
              <a:rPr lang="en-US"/>
              <a:pPr>
                <a:defRPr/>
              </a:pPr>
              <a:t>9/1/2019</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C23C170D-2045-401D-BB0B-12E324700F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3"/>
          <p:cNvSpPr>
            <a:spLocks noGrp="1"/>
          </p:cNvSpPr>
          <p:nvPr>
            <p:ph type="dt" sz="half" idx="10"/>
          </p:nvPr>
        </p:nvSpPr>
        <p:spPr/>
        <p:txBody>
          <a:bodyPr/>
          <a:lstStyle>
            <a:lvl1pPr>
              <a:defRPr/>
            </a:lvl1pPr>
          </a:lstStyle>
          <a:p>
            <a:pPr>
              <a:defRPr/>
            </a:pPr>
            <a:fld id="{78D0803B-710E-4CDA-8ABE-76FC68102876}" type="datetimeFigureOut">
              <a:rPr lang="en-US"/>
              <a:pPr>
                <a:defRPr/>
              </a:pPr>
              <a:t>9/1/2019</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72DA130A-02B3-4BF6-B85E-CA5943A92E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3"/>
          <p:cNvSpPr>
            <a:spLocks noGrp="1"/>
          </p:cNvSpPr>
          <p:nvPr>
            <p:ph type="dt" sz="half" idx="10"/>
          </p:nvPr>
        </p:nvSpPr>
        <p:spPr/>
        <p:txBody>
          <a:bodyPr/>
          <a:lstStyle>
            <a:lvl1pPr>
              <a:defRPr/>
            </a:lvl1pPr>
          </a:lstStyle>
          <a:p>
            <a:pPr>
              <a:defRPr/>
            </a:pPr>
            <a:fld id="{C675942B-1372-4CF9-9F7B-7CA5983ECC3D}" type="datetimeFigureOut">
              <a:rPr lang="en-US"/>
              <a:pPr>
                <a:defRPr/>
              </a:pPr>
              <a:t>9/1/2019</a:t>
            </a:fld>
            <a:endParaRPr lang="en-US"/>
          </a:p>
        </p:txBody>
      </p:sp>
      <p:sp>
        <p:nvSpPr>
          <p:cNvPr id="8" name="Marcador de pie de página 4"/>
          <p:cNvSpPr>
            <a:spLocks noGrp="1"/>
          </p:cNvSpPr>
          <p:nvPr>
            <p:ph type="ftr" sz="quarter" idx="11"/>
          </p:nvPr>
        </p:nvSpPr>
        <p:spPr/>
        <p:txBody>
          <a:bodyPr/>
          <a:lstStyle>
            <a:lvl1pPr>
              <a:defRPr/>
            </a:lvl1pPr>
          </a:lstStyle>
          <a:p>
            <a:pPr>
              <a:defRPr/>
            </a:pPr>
            <a:endParaRPr lang="en-US"/>
          </a:p>
        </p:txBody>
      </p:sp>
      <p:sp>
        <p:nvSpPr>
          <p:cNvPr id="9" name="Marcador de número de diapositiva 5"/>
          <p:cNvSpPr>
            <a:spLocks noGrp="1"/>
          </p:cNvSpPr>
          <p:nvPr>
            <p:ph type="sldNum" sz="quarter" idx="12"/>
          </p:nvPr>
        </p:nvSpPr>
        <p:spPr/>
        <p:txBody>
          <a:bodyPr/>
          <a:lstStyle>
            <a:lvl1pPr>
              <a:defRPr/>
            </a:lvl1pPr>
          </a:lstStyle>
          <a:p>
            <a:pPr>
              <a:defRPr/>
            </a:pPr>
            <a:fld id="{F2F67C04-DC32-4D3E-AEF0-CE81AC96B5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3"/>
          <p:cNvSpPr>
            <a:spLocks noGrp="1"/>
          </p:cNvSpPr>
          <p:nvPr>
            <p:ph type="dt" sz="half" idx="10"/>
          </p:nvPr>
        </p:nvSpPr>
        <p:spPr/>
        <p:txBody>
          <a:bodyPr/>
          <a:lstStyle>
            <a:lvl1pPr>
              <a:defRPr/>
            </a:lvl1pPr>
          </a:lstStyle>
          <a:p>
            <a:pPr>
              <a:defRPr/>
            </a:pPr>
            <a:fld id="{8CF81998-A9EA-4C58-A5B3-54C07A96EE61}" type="datetimeFigureOut">
              <a:rPr lang="en-US"/>
              <a:pPr>
                <a:defRPr/>
              </a:pPr>
              <a:t>9/1/2019</a:t>
            </a:fld>
            <a:endParaRPr lang="en-US"/>
          </a:p>
        </p:txBody>
      </p:sp>
      <p:sp>
        <p:nvSpPr>
          <p:cNvPr id="4" name="Marcador de pie de página 4"/>
          <p:cNvSpPr>
            <a:spLocks noGrp="1"/>
          </p:cNvSpPr>
          <p:nvPr>
            <p:ph type="ftr" sz="quarter" idx="11"/>
          </p:nvPr>
        </p:nvSpPr>
        <p:spPr/>
        <p:txBody>
          <a:bodyPr/>
          <a:lstStyle>
            <a:lvl1pPr>
              <a:defRPr/>
            </a:lvl1pPr>
          </a:lstStyle>
          <a:p>
            <a:pPr>
              <a:defRPr/>
            </a:pPr>
            <a:endParaRPr lang="en-US"/>
          </a:p>
        </p:txBody>
      </p:sp>
      <p:sp>
        <p:nvSpPr>
          <p:cNvPr id="5" name="Marcador de número de diapositiva 5"/>
          <p:cNvSpPr>
            <a:spLocks noGrp="1"/>
          </p:cNvSpPr>
          <p:nvPr>
            <p:ph type="sldNum" sz="quarter" idx="12"/>
          </p:nvPr>
        </p:nvSpPr>
        <p:spPr/>
        <p:txBody>
          <a:bodyPr/>
          <a:lstStyle>
            <a:lvl1pPr>
              <a:defRPr/>
            </a:lvl1pPr>
          </a:lstStyle>
          <a:p>
            <a:pPr>
              <a:defRPr/>
            </a:pPr>
            <a:fld id="{5B2338C1-F75F-4D96-9E93-DA1F522A7E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172E5A7-4BA4-45CB-B4E8-B7E508DF85F0}" type="datetimeFigureOut">
              <a:rPr lang="en-US"/>
              <a:pPr>
                <a:defRPr/>
              </a:pPr>
              <a:t>9/1/2019</a:t>
            </a:fld>
            <a:endParaRPr lang="en-US"/>
          </a:p>
        </p:txBody>
      </p:sp>
      <p:sp>
        <p:nvSpPr>
          <p:cNvPr id="3" name="Marcador de pie de página 4"/>
          <p:cNvSpPr>
            <a:spLocks noGrp="1"/>
          </p:cNvSpPr>
          <p:nvPr>
            <p:ph type="ftr" sz="quarter" idx="11"/>
          </p:nvPr>
        </p:nvSpPr>
        <p:spPr/>
        <p:txBody>
          <a:bodyPr/>
          <a:lstStyle>
            <a:lvl1pPr>
              <a:defRPr/>
            </a:lvl1pPr>
          </a:lstStyle>
          <a:p>
            <a:pPr>
              <a:defRPr/>
            </a:pPr>
            <a:endParaRPr lang="en-US"/>
          </a:p>
        </p:txBody>
      </p:sp>
      <p:sp>
        <p:nvSpPr>
          <p:cNvPr id="4" name="Marcador de número de diapositiva 5"/>
          <p:cNvSpPr>
            <a:spLocks noGrp="1"/>
          </p:cNvSpPr>
          <p:nvPr>
            <p:ph type="sldNum" sz="quarter" idx="12"/>
          </p:nvPr>
        </p:nvSpPr>
        <p:spPr/>
        <p:txBody>
          <a:bodyPr/>
          <a:lstStyle>
            <a:lvl1pPr>
              <a:defRPr/>
            </a:lvl1pPr>
          </a:lstStyle>
          <a:p>
            <a:pPr>
              <a:defRPr/>
            </a:pPr>
            <a:fld id="{F2546D43-D361-43CF-909F-D6F89B360E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4377EDF4-0D1A-43C3-8EDA-14BA61ACE926}" type="datetimeFigureOut">
              <a:rPr lang="en-US"/>
              <a:pPr>
                <a:defRPr/>
              </a:pPr>
              <a:t>9/1/2019</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2BB87E3A-C5C1-4B2E-A344-8FC82667A4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E4B95FE9-AB23-4C34-9099-8985FE63005C}" type="datetimeFigureOut">
              <a:rPr lang="en-US"/>
              <a:pPr>
                <a:defRPr/>
              </a:pPr>
              <a:t>9/1/2019</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B9AA43C9-2FEE-4497-809C-8D6C9DA50B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74A3C89-C1B3-4256-AC90-67EC3EFE1B06}" type="datetimeFigureOut">
              <a:rPr lang="en-US"/>
              <a:pPr>
                <a:defRPr/>
              </a:pPr>
              <a:t>9/1/2019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C1C123-9953-4D34-BCDA-AE729E2788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202;p26"/>
          <p:cNvSpPr>
            <a:spLocks noGrp="1"/>
          </p:cNvSpPr>
          <p:nvPr>
            <p:ph type="title" idx="4294967295"/>
          </p:nvPr>
        </p:nvSpPr>
        <p:spPr>
          <a:xfrm>
            <a:off x="769938" y="495300"/>
            <a:ext cx="10412412" cy="5865813"/>
          </a:xfrm>
        </p:spPr>
        <p:txBody>
          <a:bodyPr lIns="91433" tIns="45700" rIns="91433" bIns="45700"/>
          <a:lstStyle/>
          <a:p>
            <a:pPr algn="ctr"/>
            <a:r>
              <a:rPr lang="es-ES" sz="4000" b="1" smtClean="0">
                <a:latin typeface="Arial" charset="0"/>
                <a:cs typeface="Arial" charset="0"/>
              </a:rPr>
              <a:t>Aceptación de coca y cannabis como medicamento fitoterapéutico en Colombia</a:t>
            </a:r>
            <a:br>
              <a:rPr lang="es-ES" sz="4000" b="1" smtClean="0">
                <a:latin typeface="Arial" charset="0"/>
                <a:cs typeface="Arial" charset="0"/>
              </a:rPr>
            </a:br>
            <a:r>
              <a:rPr lang="es-ES" sz="4000" b="1" smtClean="0">
                <a:latin typeface="Arial" charset="0"/>
                <a:cs typeface="Arial" charset="0"/>
              </a:rPr>
              <a:t/>
            </a:r>
            <a:br>
              <a:rPr lang="es-ES" sz="4000" b="1" smtClean="0">
                <a:latin typeface="Arial" charset="0"/>
                <a:cs typeface="Arial" charset="0"/>
              </a:rPr>
            </a:br>
            <a:r>
              <a:rPr lang="es-ES" sz="4000" b="1" smtClean="0">
                <a:latin typeface="Arial" charset="0"/>
                <a:cs typeface="Arial" charset="0"/>
              </a:rPr>
              <a:t>Contexto y perspectivas para un mercado internacional de la coca</a:t>
            </a:r>
            <a:endParaRPr lang="en-US" sz="4000" b="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2"/>
          <p:cNvSpPr txBox="1">
            <a:spLocks/>
          </p:cNvSpPr>
          <p:nvPr/>
        </p:nvSpPr>
        <p:spPr>
          <a:xfrm>
            <a:off x="254000" y="639763"/>
            <a:ext cx="11803063" cy="546100"/>
          </a:xfrm>
          <a:prstGeom prst="rect">
            <a:avLst/>
          </a:prstGeom>
          <a:noFill/>
          <a:ln>
            <a:noFill/>
          </a:ln>
        </p:spPr>
        <p:txBody>
          <a:bodyPr spcFirstLastPara="1" lIns="91433" tIns="45700" rIns="91433" bIns="45700" anchor="ct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fontAlgn="auto">
              <a:defRPr/>
            </a:pPr>
            <a:r>
              <a:rPr lang="es-MX" sz="3067" b="1" dirty="0"/>
              <a:t>FITOTERAPEUTICOS DECRETO 1156 DEL 6 DE JULIO DE 2018</a:t>
            </a:r>
          </a:p>
          <a:p>
            <a:pPr fontAlgn="auto">
              <a:defRPr/>
            </a:pPr>
            <a:endParaRPr lang="es-MX" sz="3067" b="1" dirty="0"/>
          </a:p>
        </p:txBody>
      </p:sp>
      <p:pic>
        <p:nvPicPr>
          <p:cNvPr id="11" name="Picture 2" descr="Imagen relacionada"/>
          <p:cNvPicPr>
            <a:picLocks noChangeAspect="1" noChangeArrowheads="1"/>
          </p:cNvPicPr>
          <p:nvPr/>
        </p:nvPicPr>
        <p:blipFill>
          <a:blip r:embed="rId2" cstate="print">
            <a:extLst>
              <a:ext uri="{28A0092B-C50C-407E-A947-70E740481C1C}"/>
            </a:extLst>
          </a:blip>
          <a:srcRect/>
          <a:stretch>
            <a:fillRect/>
          </a:stretch>
        </p:blipFill>
        <p:spPr bwMode="auto">
          <a:xfrm>
            <a:off x="6978638" y="1439684"/>
            <a:ext cx="2587252" cy="225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555" name="Imagen 11"/>
          <p:cNvPicPr>
            <a:picLocks noChangeAspect="1"/>
          </p:cNvPicPr>
          <p:nvPr/>
        </p:nvPicPr>
        <p:blipFill>
          <a:blip r:embed="rId3"/>
          <a:srcRect b="75108"/>
          <a:stretch>
            <a:fillRect/>
          </a:stretch>
        </p:blipFill>
        <p:spPr bwMode="auto">
          <a:xfrm>
            <a:off x="198438" y="1035050"/>
            <a:ext cx="5678487" cy="2333625"/>
          </a:xfrm>
          <a:prstGeom prst="rect">
            <a:avLst/>
          </a:prstGeom>
          <a:noFill/>
          <a:ln w="9525">
            <a:noFill/>
            <a:miter lim="800000"/>
            <a:headEnd/>
            <a:tailEnd/>
          </a:ln>
        </p:spPr>
      </p:pic>
      <p:sp>
        <p:nvSpPr>
          <p:cNvPr id="13" name="1 Rectángulo"/>
          <p:cNvSpPr/>
          <p:nvPr/>
        </p:nvSpPr>
        <p:spPr>
          <a:xfrm>
            <a:off x="5316538" y="3949700"/>
            <a:ext cx="6740525" cy="2862263"/>
          </a:xfrm>
          <a:prstGeom prst="rect">
            <a:avLst/>
          </a:prstGeom>
        </p:spPr>
        <p:txBody>
          <a:bodyPr>
            <a:spAutoFit/>
          </a:bodyPr>
          <a:lstStyle/>
          <a:p>
            <a:pPr algn="just"/>
            <a:r>
              <a:rPr lang="es-CO" sz="2000" b="1">
                <a:solidFill>
                  <a:srgbClr val="1F497D"/>
                </a:solidFill>
                <a:latin typeface="Calibri Light"/>
              </a:rPr>
              <a:t>    </a:t>
            </a:r>
          </a:p>
          <a:p>
            <a:pPr algn="just">
              <a:buFont typeface="Wingdings" pitchFamily="2" charset="2"/>
              <a:buChar char="§"/>
            </a:pPr>
            <a:r>
              <a:rPr lang="es-CO" sz="2000">
                <a:solidFill>
                  <a:srgbClr val="1F497D"/>
                </a:solidFill>
                <a:latin typeface="Calibri Light"/>
              </a:rPr>
              <a:t>Incluye a la American Herbal Pharmacopea y su monografía para cannnabis, como texto de referencia.</a:t>
            </a:r>
          </a:p>
          <a:p>
            <a:pPr algn="just">
              <a:lnSpc>
                <a:spcPct val="50000"/>
              </a:lnSpc>
              <a:buFont typeface="Wingdings" pitchFamily="2" charset="2"/>
              <a:buChar char="§"/>
            </a:pPr>
            <a:endParaRPr lang="es-CO" sz="2000">
              <a:solidFill>
                <a:srgbClr val="1F497D"/>
              </a:solidFill>
              <a:latin typeface="Calibri Light"/>
            </a:endParaRPr>
          </a:p>
          <a:p>
            <a:pPr algn="just">
              <a:buFont typeface="Wingdings" pitchFamily="2" charset="2"/>
              <a:buChar char="§"/>
            </a:pPr>
            <a:r>
              <a:rPr lang="es-CO" sz="2000">
                <a:solidFill>
                  <a:srgbClr val="1F497D"/>
                </a:solidFill>
                <a:latin typeface="Calibri Light"/>
              </a:rPr>
              <a:t>Permite el registro de </a:t>
            </a:r>
            <a:r>
              <a:rPr lang="es-MX" sz="2000">
                <a:solidFill>
                  <a:srgbClr val="1F497D"/>
                </a:solidFill>
                <a:latin typeface="Calibri Light"/>
              </a:rPr>
              <a:t>Preparaciones Farmacéuticas con base en Plantas Medicinales – PFM con extractos de coca y cannabis. No como PFT (tradicionales).</a:t>
            </a:r>
          </a:p>
          <a:p>
            <a:pPr algn="just">
              <a:lnSpc>
                <a:spcPct val="50000"/>
              </a:lnSpc>
              <a:buFont typeface="Wingdings" pitchFamily="2" charset="2"/>
              <a:buChar char="§"/>
            </a:pPr>
            <a:endParaRPr lang="es-CO" sz="2000">
              <a:solidFill>
                <a:srgbClr val="1F497D"/>
              </a:solidFill>
              <a:latin typeface="Calibri Light"/>
            </a:endParaRPr>
          </a:p>
          <a:p>
            <a:pPr algn="just">
              <a:buFont typeface="Wingdings" pitchFamily="2" charset="2"/>
              <a:buChar char="§"/>
            </a:pPr>
            <a:r>
              <a:rPr lang="es-CO" sz="2000">
                <a:solidFill>
                  <a:srgbClr val="1F497D"/>
                </a:solidFill>
                <a:latin typeface="Calibri Light"/>
              </a:rPr>
              <a:t>Actualiza especificaciones técnicas de calidad de materias primas de origen botánico. </a:t>
            </a:r>
          </a:p>
        </p:txBody>
      </p:sp>
      <p:pic>
        <p:nvPicPr>
          <p:cNvPr id="23557" name="Imagen 13"/>
          <p:cNvPicPr>
            <a:picLocks noChangeAspect="1"/>
          </p:cNvPicPr>
          <p:nvPr/>
        </p:nvPicPr>
        <p:blipFill>
          <a:blip r:embed="rId4"/>
          <a:srcRect l="31100" t="29001" r="33675" b="22000"/>
          <a:stretch>
            <a:fillRect/>
          </a:stretch>
        </p:blipFill>
        <p:spPr bwMode="auto">
          <a:xfrm>
            <a:off x="1260475" y="4281488"/>
            <a:ext cx="3041650" cy="2378075"/>
          </a:xfrm>
          <a:prstGeom prst="rect">
            <a:avLst/>
          </a:prstGeom>
          <a:noFill/>
          <a:ln w="9525">
            <a:noFill/>
            <a:miter lim="800000"/>
            <a:headEnd/>
            <a:tailEnd/>
          </a:ln>
        </p:spPr>
      </p:pic>
      <p:sp>
        <p:nvSpPr>
          <p:cNvPr id="15" name="62 CuadroTexto"/>
          <p:cNvSpPr txBox="1"/>
          <p:nvPr/>
        </p:nvSpPr>
        <p:spPr>
          <a:xfrm>
            <a:off x="473075" y="3467100"/>
            <a:ext cx="5129213" cy="544513"/>
          </a:xfrm>
          <a:prstGeom prst="rect">
            <a:avLst/>
          </a:prstGeom>
          <a:noFill/>
          <a:ln>
            <a:solidFill>
              <a:schemeClr val="tx1"/>
            </a:solidFill>
          </a:ln>
        </p:spPr>
        <p:txBody>
          <a:bodyPr>
            <a:spAutoFit/>
          </a:bodyPr>
          <a:lstStyle/>
          <a:p>
            <a:pPr algn="ctr" fontAlgn="auto">
              <a:spcBef>
                <a:spcPts val="0"/>
              </a:spcBef>
              <a:spcAft>
                <a:spcPts val="0"/>
              </a:spcAft>
              <a:defRPr/>
            </a:pPr>
            <a:r>
              <a:rPr lang="es-CO" sz="1467" b="1" dirty="0">
                <a:latin typeface="+mn-lt"/>
              </a:rPr>
              <a:t>Acta 15 de 2018 (noviembre), Sala Especializada de Productos </a:t>
            </a:r>
            <a:r>
              <a:rPr lang="es-CO" sz="1467" b="1" dirty="0" err="1">
                <a:latin typeface="+mn-lt"/>
              </a:rPr>
              <a:t>Fitoterapéuticos</a:t>
            </a:r>
            <a:r>
              <a:rPr lang="es-CO" sz="1467" b="1" dirty="0">
                <a:latin typeface="+mn-lt"/>
              </a:rPr>
              <a:t> y Suplementos Dietarios INVIMA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2"/>
          <p:cNvSpPr txBox="1">
            <a:spLocks/>
          </p:cNvSpPr>
          <p:nvPr/>
        </p:nvSpPr>
        <p:spPr>
          <a:xfrm>
            <a:off x="254000" y="247650"/>
            <a:ext cx="11803063" cy="938213"/>
          </a:xfrm>
          <a:prstGeom prst="rect">
            <a:avLst/>
          </a:prstGeom>
          <a:noFill/>
          <a:ln>
            <a:noFill/>
          </a:ln>
        </p:spPr>
        <p:txBody>
          <a:bodyPr spcFirstLastPara="1" lIns="91433" tIns="45700" rIns="91433" bIns="45700" anchor="ct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fontAlgn="auto">
              <a:defRPr/>
            </a:pPr>
            <a:r>
              <a:rPr lang="es-ES" sz="3067" b="1" dirty="0"/>
              <a:t>PREPARACIONES FARMACEUTICAS CON BASE EN PLANTAS MEDICINALES - PFM</a:t>
            </a:r>
            <a:endParaRPr lang="es-MX" sz="3067" b="1" dirty="0"/>
          </a:p>
        </p:txBody>
      </p:sp>
      <p:sp>
        <p:nvSpPr>
          <p:cNvPr id="2" name="Rectángulo 1">
            <a:extLst>
              <a:ext uri="{FF2B5EF4-FFF2-40B4-BE49-F238E27FC236}"/>
            </a:extLst>
          </p:cNvPr>
          <p:cNvSpPr/>
          <p:nvPr/>
        </p:nvSpPr>
        <p:spPr>
          <a:xfrm>
            <a:off x="254000" y="1674813"/>
            <a:ext cx="11803063" cy="4400550"/>
          </a:xfrm>
          <a:prstGeom prst="rect">
            <a:avLst/>
          </a:prstGeom>
        </p:spPr>
        <p:txBody>
          <a:bodyPr>
            <a:spAutoFit/>
          </a:bodyPr>
          <a:lstStyle/>
          <a:p>
            <a:pPr marL="182563" indent="-182563" algn="just" fontAlgn="auto">
              <a:spcBef>
                <a:spcPts val="0"/>
              </a:spcBef>
              <a:spcAft>
                <a:spcPts val="0"/>
              </a:spcAft>
              <a:defRPr/>
            </a:pPr>
            <a:r>
              <a:rPr lang="es-CO" sz="2000" b="1" dirty="0">
                <a:latin typeface="+mn-lt"/>
                <a:cs typeface="Calibri" panose="020F0502020204030204" pitchFamily="34" charset="0"/>
              </a:rPr>
              <a:t>Registro No Automático, con estudio previo</a:t>
            </a:r>
          </a:p>
          <a:p>
            <a:pPr algn="just" fontAlgn="auto">
              <a:spcBef>
                <a:spcPts val="0"/>
              </a:spcBef>
              <a:spcAft>
                <a:spcPts val="0"/>
              </a:spcAft>
              <a:defRPr/>
            </a:pPr>
            <a:r>
              <a:rPr lang="es-CO" sz="2000" b="1" dirty="0">
                <a:latin typeface="+mn-lt"/>
                <a:cs typeface="Calibri" panose="020F0502020204030204" pitchFamily="34" charset="0"/>
              </a:rPr>
              <a:t>Documentación Técnica:</a:t>
            </a:r>
          </a:p>
          <a:p>
            <a:pPr marL="468312" indent="-285750" algn="just" fontAlgn="auto">
              <a:spcBef>
                <a:spcPts val="0"/>
              </a:spcBef>
              <a:spcAft>
                <a:spcPts val="0"/>
              </a:spcAft>
              <a:buFont typeface="Wingdings" panose="05000000000000000000" pitchFamily="2" charset="2"/>
              <a:buChar char="§"/>
              <a:defRPr/>
            </a:pPr>
            <a:r>
              <a:rPr lang="es-CO" sz="2000" dirty="0">
                <a:latin typeface="+mn-lt"/>
                <a:cs typeface="Calibri" panose="020F0502020204030204" pitchFamily="34" charset="0"/>
              </a:rPr>
              <a:t>Certificado de inscripción y clasificación botánica de la planta medicinal expedido por uno de los herbarios listados en el Registro Único Nacional de Colecciones Biológicas - RNC del Instituto de Investigación de Recursos Biológicos Alexander </a:t>
            </a:r>
            <a:r>
              <a:rPr lang="es-CO" sz="2000" dirty="0" err="1">
                <a:latin typeface="+mn-lt"/>
                <a:cs typeface="Calibri" panose="020F0502020204030204" pitchFamily="34" charset="0"/>
              </a:rPr>
              <a:t>Von</a:t>
            </a:r>
            <a:r>
              <a:rPr lang="es-CO" sz="2000" dirty="0">
                <a:latin typeface="+mn-lt"/>
                <a:cs typeface="Calibri" panose="020F0502020204030204" pitchFamily="34" charset="0"/>
              </a:rPr>
              <a:t> Humboldt.</a:t>
            </a:r>
          </a:p>
          <a:p>
            <a:pPr marL="468312" indent="-285750" algn="just" fontAlgn="auto">
              <a:spcBef>
                <a:spcPts val="0"/>
              </a:spcBef>
              <a:spcAft>
                <a:spcPts val="0"/>
              </a:spcAft>
              <a:buFont typeface="Wingdings" panose="05000000000000000000" pitchFamily="2" charset="2"/>
              <a:buChar char="§"/>
              <a:defRPr/>
            </a:pPr>
            <a:r>
              <a:rPr lang="es-CO" sz="2000" dirty="0">
                <a:latin typeface="+mn-lt"/>
                <a:cs typeface="Calibri" panose="020F0502020204030204" pitchFamily="34" charset="0"/>
              </a:rPr>
              <a:t>Aceptación de plantas con metabolitos estupefacientes</a:t>
            </a:r>
          </a:p>
          <a:p>
            <a:pPr marL="468312" indent="-285750" algn="just" fontAlgn="auto">
              <a:spcBef>
                <a:spcPts val="0"/>
              </a:spcBef>
              <a:spcAft>
                <a:spcPts val="0"/>
              </a:spcAft>
              <a:buFont typeface="Wingdings" panose="05000000000000000000" pitchFamily="2" charset="2"/>
              <a:buChar char="§"/>
              <a:defRPr/>
            </a:pPr>
            <a:endParaRPr lang="es-CO" sz="2000" b="1" dirty="0">
              <a:latin typeface="+mn-lt"/>
              <a:cs typeface="Calibri" panose="020F0502020204030204" pitchFamily="34" charset="0"/>
            </a:endParaRPr>
          </a:p>
          <a:p>
            <a:pPr algn="just" fontAlgn="auto">
              <a:spcBef>
                <a:spcPts val="0"/>
              </a:spcBef>
              <a:spcAft>
                <a:spcPts val="0"/>
              </a:spcAft>
              <a:defRPr/>
            </a:pPr>
            <a:r>
              <a:rPr lang="es-CO" sz="2000" b="1" dirty="0">
                <a:latin typeface="+mn-lt"/>
                <a:cs typeface="Calibri" panose="020F0502020204030204" pitchFamily="34" charset="0"/>
              </a:rPr>
              <a:t>Comercialización:</a:t>
            </a:r>
            <a:r>
              <a:rPr lang="es-CO" sz="2000" dirty="0">
                <a:latin typeface="+mn-lt"/>
                <a:cs typeface="Calibri" panose="020F0502020204030204" pitchFamily="34" charset="0"/>
              </a:rPr>
              <a:t> de acuerdo a la condición de venta establecida por INVIMA</a:t>
            </a:r>
          </a:p>
          <a:p>
            <a:pPr algn="just" fontAlgn="auto">
              <a:spcBef>
                <a:spcPts val="0"/>
              </a:spcBef>
              <a:spcAft>
                <a:spcPts val="0"/>
              </a:spcAft>
              <a:defRPr/>
            </a:pPr>
            <a:endParaRPr lang="es-CO" sz="2000" dirty="0">
              <a:latin typeface="+mn-lt"/>
              <a:cs typeface="Calibri" panose="020F0502020204030204" pitchFamily="34" charset="0"/>
            </a:endParaRPr>
          </a:p>
          <a:p>
            <a:pPr algn="just" fontAlgn="auto">
              <a:spcBef>
                <a:spcPts val="0"/>
              </a:spcBef>
              <a:spcAft>
                <a:spcPts val="0"/>
              </a:spcAft>
              <a:defRPr/>
            </a:pPr>
            <a:r>
              <a:rPr lang="es-CO" sz="2000" b="1" dirty="0">
                <a:latin typeface="+mn-lt"/>
                <a:cs typeface="Calibri" panose="020F0502020204030204" pitchFamily="34" charset="0"/>
              </a:rPr>
              <a:t>Expendio: </a:t>
            </a:r>
          </a:p>
          <a:p>
            <a:pPr marL="285750" indent="-285750" algn="just" fontAlgn="auto">
              <a:spcBef>
                <a:spcPts val="0"/>
              </a:spcBef>
              <a:spcAft>
                <a:spcPts val="0"/>
              </a:spcAft>
              <a:buFont typeface="Wingdings" panose="05000000000000000000" pitchFamily="2" charset="2"/>
              <a:buChar char="§"/>
              <a:defRPr/>
            </a:pPr>
            <a:r>
              <a:rPr lang="es-CO" sz="2000" dirty="0">
                <a:latin typeface="+mn-lt"/>
                <a:cs typeface="Calibri" panose="020F0502020204030204" pitchFamily="34" charset="0"/>
              </a:rPr>
              <a:t>Productos de venta con fórmula facultativa en droguerías, farmacias-droguerías, tiendas naturistas o establecimientos expendedores de legalmente autorizados por la autoridad sanitaria competente. </a:t>
            </a:r>
          </a:p>
          <a:p>
            <a:pPr marL="285750" indent="-285750" algn="just" fontAlgn="auto">
              <a:spcBef>
                <a:spcPts val="0"/>
              </a:spcBef>
              <a:spcAft>
                <a:spcPts val="0"/>
              </a:spcAft>
              <a:buFont typeface="Wingdings" panose="05000000000000000000" pitchFamily="2" charset="2"/>
              <a:buChar char="§"/>
              <a:defRPr/>
            </a:pPr>
            <a:r>
              <a:rPr lang="es-CO" sz="2000" dirty="0">
                <a:latin typeface="+mn-lt"/>
                <a:cs typeface="Calibri" panose="020F0502020204030204" pitchFamily="34" charset="0"/>
              </a:rPr>
              <a:t>Productos de venta sin fórmula facultativa, se podrán expender además , en almacenes de cadena o de grandes superficies por departamentos y en otros establecimientos comerciales.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2"/>
          <p:cNvSpPr txBox="1">
            <a:spLocks/>
          </p:cNvSpPr>
          <p:nvPr/>
        </p:nvSpPr>
        <p:spPr>
          <a:xfrm>
            <a:off x="254000" y="247650"/>
            <a:ext cx="11803063" cy="938213"/>
          </a:xfrm>
          <a:prstGeom prst="rect">
            <a:avLst/>
          </a:prstGeom>
          <a:noFill/>
          <a:ln>
            <a:noFill/>
          </a:ln>
        </p:spPr>
        <p:txBody>
          <a:bodyPr spcFirstLastPara="1" lIns="91433" tIns="45700" rIns="91433" bIns="45700" anchor="ct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fontAlgn="auto">
              <a:defRPr/>
            </a:pPr>
            <a:r>
              <a:rPr lang="es-ES" sz="3067" b="1" dirty="0"/>
              <a:t>PRODUCTO FITOTERAPEUTICO DE USO TRADICIONAL</a:t>
            </a:r>
          </a:p>
          <a:p>
            <a:pPr fontAlgn="auto">
              <a:defRPr/>
            </a:pPr>
            <a:r>
              <a:rPr lang="es-ES" sz="3067" b="1" dirty="0"/>
              <a:t>Nacional e Importado – PFT/PFTI</a:t>
            </a:r>
          </a:p>
        </p:txBody>
      </p:sp>
      <p:sp>
        <p:nvSpPr>
          <p:cNvPr id="25602" name="Rectángulo 1"/>
          <p:cNvSpPr>
            <a:spLocks noChangeArrowheads="1"/>
          </p:cNvSpPr>
          <p:nvPr/>
        </p:nvSpPr>
        <p:spPr bwMode="auto">
          <a:xfrm>
            <a:off x="254000" y="1674813"/>
            <a:ext cx="11803063" cy="4554537"/>
          </a:xfrm>
          <a:prstGeom prst="rect">
            <a:avLst/>
          </a:prstGeom>
          <a:noFill/>
          <a:ln w="9525">
            <a:noFill/>
            <a:miter lim="800000"/>
            <a:headEnd/>
            <a:tailEnd/>
          </a:ln>
        </p:spPr>
        <p:txBody>
          <a:bodyPr>
            <a:spAutoFit/>
          </a:bodyPr>
          <a:lstStyle/>
          <a:p>
            <a:pPr marL="182563" indent="-182563" algn="just"/>
            <a:r>
              <a:rPr lang="es-ES" sz="2000" b="1">
                <a:latin typeface="Calibri" pitchFamily="34" charset="0"/>
              </a:rPr>
              <a:t>Registro Automático, con revisión posterior de requisitos</a:t>
            </a:r>
          </a:p>
          <a:p>
            <a:pPr marL="182563" indent="-182563" algn="just"/>
            <a:endParaRPr lang="es-ES" sz="2000" b="1">
              <a:latin typeface="Calibri" pitchFamily="34" charset="0"/>
            </a:endParaRPr>
          </a:p>
          <a:p>
            <a:pPr marL="182563" indent="-182563" algn="just"/>
            <a:r>
              <a:rPr lang="es-ES" sz="2000" b="1">
                <a:latin typeface="Calibri" pitchFamily="34" charset="0"/>
              </a:rPr>
              <a:t>Documentación Técnica:</a:t>
            </a:r>
          </a:p>
          <a:p>
            <a:pPr marL="182563" indent="-182563" algn="just"/>
            <a:r>
              <a:rPr lang="es-ES" sz="2000">
                <a:latin typeface="Calibri" pitchFamily="34" charset="0"/>
              </a:rPr>
              <a:t>Certificado de inscripción y clasificación botánica de la planta medicinal expedido por uno de los herbarios listados en el Registro Único Nacional de Colecciones Biológicas - RNC del Instituto de Investigación de Recursos Biológicos Alexander Von Humboldt.</a:t>
            </a:r>
          </a:p>
          <a:p>
            <a:pPr marL="182563" indent="-182563" algn="just"/>
            <a:endParaRPr lang="es-ES" sz="2000" b="1">
              <a:latin typeface="Calibri" pitchFamily="34" charset="0"/>
            </a:endParaRPr>
          </a:p>
          <a:p>
            <a:pPr marL="182563" indent="-182563" algn="just"/>
            <a:r>
              <a:rPr lang="es-ES" sz="2000" b="1">
                <a:latin typeface="Calibri" pitchFamily="34" charset="0"/>
              </a:rPr>
              <a:t>Comercialización: </a:t>
            </a:r>
            <a:r>
              <a:rPr lang="es-ES" sz="5000" b="1">
                <a:latin typeface="Calibri" pitchFamily="34" charset="0"/>
              </a:rPr>
              <a:t>Venta libre</a:t>
            </a:r>
          </a:p>
          <a:p>
            <a:pPr marL="182563" indent="-182563" algn="just"/>
            <a:endParaRPr lang="es-ES" sz="2000" b="1">
              <a:latin typeface="Calibri" pitchFamily="34" charset="0"/>
            </a:endParaRPr>
          </a:p>
          <a:p>
            <a:pPr marL="182563" indent="-182563" algn="just"/>
            <a:r>
              <a:rPr lang="es-ES" sz="2000" b="1">
                <a:latin typeface="Calibri" pitchFamily="34" charset="0"/>
              </a:rPr>
              <a:t>Expendio: </a:t>
            </a:r>
          </a:p>
          <a:p>
            <a:pPr marL="182563" indent="-182563" algn="just"/>
            <a:r>
              <a:rPr lang="es-ES" sz="2000">
                <a:latin typeface="Calibri" pitchFamily="34" charset="0"/>
              </a:rPr>
              <a:t>Droguerías, farmacias-droguerías, tiendas naturistas o establecimientos expendedores de legalmente autorizados por la autoridad sanitaria competente, </a:t>
            </a:r>
            <a:r>
              <a:rPr lang="es-ES" sz="2000" b="1">
                <a:latin typeface="Calibri" pitchFamily="34" charset="0"/>
              </a:rPr>
              <a:t>además en almacenes de cadena o de grandes superficies</a:t>
            </a:r>
            <a:r>
              <a:rPr lang="es-ES" sz="2000">
                <a:latin typeface="Calibri" pitchFamily="34" charset="0"/>
              </a:rPr>
              <a:t> por departamentos y en otros establecimientos comerciales.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2"/>
          <p:cNvSpPr txBox="1">
            <a:spLocks/>
          </p:cNvSpPr>
          <p:nvPr/>
        </p:nvSpPr>
        <p:spPr>
          <a:xfrm>
            <a:off x="3149600" y="2540000"/>
            <a:ext cx="4852988" cy="1684338"/>
          </a:xfrm>
          <a:prstGeom prst="rect">
            <a:avLst/>
          </a:prstGeom>
          <a:noFill/>
          <a:ln>
            <a:noFill/>
          </a:ln>
        </p:spPr>
        <p:txBody>
          <a:bodyPr spcFirstLastPara="1" lIns="91433" tIns="45700" rIns="91433" bIns="45700" anchor="ct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fontAlgn="auto">
              <a:defRPr/>
            </a:pPr>
            <a:r>
              <a:rPr lang="es-MX" sz="6667" b="1" dirty="0"/>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6"/>
          <p:cNvPicPr>
            <a:picLocks noChangeAspect="1"/>
          </p:cNvPicPr>
          <p:nvPr/>
        </p:nvPicPr>
        <p:blipFill>
          <a:blip r:embed="rId2"/>
          <a:srcRect/>
          <a:stretch>
            <a:fillRect/>
          </a:stretch>
        </p:blipFill>
        <p:spPr bwMode="auto">
          <a:xfrm>
            <a:off x="1236663" y="763588"/>
            <a:ext cx="4910137" cy="2857500"/>
          </a:xfrm>
          <a:prstGeom prst="rect">
            <a:avLst/>
          </a:prstGeom>
          <a:noFill/>
          <a:ln w="9525">
            <a:noFill/>
            <a:miter lim="800000"/>
            <a:headEnd/>
            <a:tailEnd/>
          </a:ln>
        </p:spPr>
      </p:pic>
      <p:pic>
        <p:nvPicPr>
          <p:cNvPr id="15362" name="Imagen 7"/>
          <p:cNvPicPr>
            <a:picLocks noChangeAspect="1"/>
          </p:cNvPicPr>
          <p:nvPr/>
        </p:nvPicPr>
        <p:blipFill>
          <a:blip r:embed="rId3"/>
          <a:srcRect/>
          <a:stretch>
            <a:fillRect/>
          </a:stretch>
        </p:blipFill>
        <p:spPr bwMode="auto">
          <a:xfrm>
            <a:off x="6789738" y="420688"/>
            <a:ext cx="4357687" cy="2981325"/>
          </a:xfrm>
          <a:prstGeom prst="rect">
            <a:avLst/>
          </a:prstGeom>
          <a:noFill/>
          <a:ln w="9525">
            <a:noFill/>
            <a:miter lim="800000"/>
            <a:headEnd/>
            <a:tailEnd/>
          </a:ln>
        </p:spPr>
      </p:pic>
      <p:pic>
        <p:nvPicPr>
          <p:cNvPr id="15363" name="Imagen 8"/>
          <p:cNvPicPr>
            <a:picLocks noChangeAspect="1"/>
          </p:cNvPicPr>
          <p:nvPr/>
        </p:nvPicPr>
        <p:blipFill>
          <a:blip r:embed="rId4"/>
          <a:srcRect/>
          <a:stretch>
            <a:fillRect/>
          </a:stretch>
        </p:blipFill>
        <p:spPr bwMode="auto">
          <a:xfrm>
            <a:off x="9437688" y="3081338"/>
            <a:ext cx="1878012" cy="3421062"/>
          </a:xfrm>
          <a:prstGeom prst="rect">
            <a:avLst/>
          </a:prstGeom>
          <a:noFill/>
          <a:ln w="9525">
            <a:noFill/>
            <a:miter lim="800000"/>
            <a:headEnd/>
            <a:tailEnd/>
          </a:ln>
        </p:spPr>
      </p:pic>
      <p:sp>
        <p:nvSpPr>
          <p:cNvPr id="15364" name="Título 2"/>
          <p:cNvSpPr txBox="1">
            <a:spLocks/>
          </p:cNvSpPr>
          <p:nvPr/>
        </p:nvSpPr>
        <p:spPr bwMode="auto">
          <a:xfrm>
            <a:off x="735013" y="3910013"/>
            <a:ext cx="8234362" cy="2082800"/>
          </a:xfrm>
          <a:prstGeom prst="rect">
            <a:avLst/>
          </a:prstGeom>
          <a:noFill/>
          <a:ln w="9525">
            <a:noFill/>
            <a:miter lim="800000"/>
            <a:headEnd/>
            <a:tailEnd/>
          </a:ln>
        </p:spPr>
        <p:txBody>
          <a:bodyPr lIns="91433" tIns="45700" rIns="91433" bIns="45700" anchor="ctr"/>
          <a:lstStyle/>
          <a:p>
            <a:pPr algn="ctr">
              <a:lnSpc>
                <a:spcPct val="90000"/>
              </a:lnSpc>
              <a:buClr>
                <a:srgbClr val="FFFFFF"/>
              </a:buClr>
              <a:buSzPts val="1400"/>
              <a:buFont typeface="Work Sans SemiBold"/>
              <a:buNone/>
            </a:pPr>
            <a:r>
              <a:rPr lang="es-MX" sz="3000" b="1">
                <a:solidFill>
                  <a:srgbClr val="0066CD"/>
                </a:solidFill>
                <a:latin typeface="Work Sans Light"/>
                <a:ea typeface="Work Sans Light"/>
                <a:cs typeface="Work Sans Light"/>
                <a:sym typeface="Work Sans Light"/>
              </a:rPr>
              <a:t>Esquema de la industrialización del cannabis en Colombia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26">
            <a:extLst>
              <a:ext uri="{FF2B5EF4-FFF2-40B4-BE49-F238E27FC236}"/>
            </a:extLst>
          </p:cNvPr>
          <p:cNvSpPr txBox="1">
            <a:spLocks/>
          </p:cNvSpPr>
          <p:nvPr/>
        </p:nvSpPr>
        <p:spPr>
          <a:xfrm>
            <a:off x="1082675" y="25400"/>
            <a:ext cx="9645650" cy="992188"/>
          </a:xfrm>
          <a:prstGeom prst="rect">
            <a:avLst/>
          </a:prstGeom>
          <a:noFill/>
          <a:ln>
            <a:noFill/>
          </a:ln>
        </p:spPr>
        <p:txBody>
          <a:bodyPr spcFirstLastPara="1" lIns="91433" tIns="45700" rIns="91433" bIns="457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s-CO" sz="4800" b="1" dirty="0">
                <a:solidFill>
                  <a:schemeClr val="accent1">
                    <a:lumMod val="75000"/>
                  </a:schemeClr>
                </a:solidFill>
              </a:rPr>
              <a:t>Primer Acto: Político</a:t>
            </a:r>
          </a:p>
        </p:txBody>
      </p:sp>
      <p:pic>
        <p:nvPicPr>
          <p:cNvPr id="16386" name="Picture 2" descr="Resultado de imagen para PRESIDENTE SANTOS CUMBRE DE LAS AMERICAS 2012"/>
          <p:cNvPicPr>
            <a:picLocks noChangeAspect="1" noChangeArrowheads="1"/>
          </p:cNvPicPr>
          <p:nvPr/>
        </p:nvPicPr>
        <p:blipFill>
          <a:blip r:embed="rId2"/>
          <a:srcRect/>
          <a:stretch>
            <a:fillRect/>
          </a:stretch>
        </p:blipFill>
        <p:spPr bwMode="auto">
          <a:xfrm>
            <a:off x="1109663" y="1185863"/>
            <a:ext cx="4230687" cy="2819400"/>
          </a:xfrm>
          <a:prstGeom prst="rect">
            <a:avLst/>
          </a:prstGeom>
          <a:noFill/>
          <a:ln w="9525">
            <a:noFill/>
            <a:miter lim="800000"/>
            <a:headEnd/>
            <a:tailEnd/>
          </a:ln>
        </p:spPr>
      </p:pic>
      <p:sp>
        <p:nvSpPr>
          <p:cNvPr id="4" name="CuadroTexto 1">
            <a:extLst>
              <a:ext uri="{FF2B5EF4-FFF2-40B4-BE49-F238E27FC236}"/>
            </a:extLst>
          </p:cNvPr>
          <p:cNvSpPr txBox="1"/>
          <p:nvPr/>
        </p:nvSpPr>
        <p:spPr>
          <a:xfrm>
            <a:off x="2135560" y="4023670"/>
            <a:ext cx="2444198" cy="307777"/>
          </a:xfrm>
          <a:prstGeom prst="rect">
            <a:avLst/>
          </a:prstGeom>
          <a:noFill/>
          <a:ln>
            <a:solidFill>
              <a:schemeClr val="tx1"/>
            </a:solidFill>
          </a:ln>
          <a:effectLst>
            <a:innerShdw blurRad="63500" dist="50800" dir="18900000">
              <a:prstClr val="black">
                <a:alpha val="50000"/>
              </a:prstClr>
            </a:innerShdw>
          </a:effectLst>
        </p:spPr>
        <p:txBody>
          <a:bodyPr>
            <a:spAutoFit/>
          </a:bodyPr>
          <a:lstStyle/>
          <a:p>
            <a:pPr algn="just" fontAlgn="auto">
              <a:spcBef>
                <a:spcPts val="0"/>
              </a:spcBef>
              <a:spcAft>
                <a:spcPts val="0"/>
              </a:spcAft>
              <a:defRPr/>
            </a:pPr>
            <a:r>
              <a:rPr lang="en-US" sz="1400" b="1" dirty="0">
                <a:latin typeface="+mn-lt"/>
              </a:rPr>
              <a:t>Summit of the Americas 2012.</a:t>
            </a:r>
            <a:endParaRPr lang="es-CO" sz="1400" b="1" dirty="0">
              <a:latin typeface="+mn-lt"/>
            </a:endParaRPr>
          </a:p>
        </p:txBody>
      </p:sp>
      <p:pic>
        <p:nvPicPr>
          <p:cNvPr id="16390" name="Picture 2" descr="Resultado de imagen para informes oea drogas"/>
          <p:cNvPicPr>
            <a:picLocks noChangeAspect="1" noChangeArrowheads="1"/>
          </p:cNvPicPr>
          <p:nvPr/>
        </p:nvPicPr>
        <p:blipFill>
          <a:blip r:embed="rId3"/>
          <a:srcRect/>
          <a:stretch>
            <a:fillRect/>
          </a:stretch>
        </p:blipFill>
        <p:spPr bwMode="auto">
          <a:xfrm>
            <a:off x="7762875" y="692150"/>
            <a:ext cx="3317875" cy="1382713"/>
          </a:xfrm>
          <a:prstGeom prst="rect">
            <a:avLst/>
          </a:prstGeom>
          <a:noFill/>
          <a:ln w="9525">
            <a:noFill/>
            <a:miter lim="800000"/>
            <a:headEnd/>
            <a:tailEnd/>
          </a:ln>
        </p:spPr>
      </p:pic>
      <p:sp>
        <p:nvSpPr>
          <p:cNvPr id="6" name="CuadroTexto 1">
            <a:extLst>
              <a:ext uri="{FF2B5EF4-FFF2-40B4-BE49-F238E27FC236}"/>
            </a:extLst>
          </p:cNvPr>
          <p:cNvSpPr txBox="1"/>
          <p:nvPr/>
        </p:nvSpPr>
        <p:spPr>
          <a:xfrm>
            <a:off x="8199683" y="2204865"/>
            <a:ext cx="2444198" cy="307777"/>
          </a:xfrm>
          <a:prstGeom prst="rect">
            <a:avLst/>
          </a:prstGeom>
          <a:noFill/>
          <a:ln>
            <a:solidFill>
              <a:schemeClr val="tx1"/>
            </a:solidFill>
          </a:ln>
          <a:effectLst>
            <a:innerShdw blurRad="63500" dist="50800" dir="18900000">
              <a:prstClr val="black">
                <a:alpha val="50000"/>
              </a:prstClr>
            </a:innerShdw>
          </a:effectLst>
        </p:spPr>
        <p:txBody>
          <a:bodyPr>
            <a:spAutoFit/>
          </a:bodyPr>
          <a:lstStyle/>
          <a:p>
            <a:pPr algn="ctr" fontAlgn="auto">
              <a:spcBef>
                <a:spcPts val="0"/>
              </a:spcBef>
              <a:spcAft>
                <a:spcPts val="0"/>
              </a:spcAft>
              <a:defRPr/>
            </a:pPr>
            <a:r>
              <a:rPr lang="es-CO" sz="1400" b="1" dirty="0">
                <a:latin typeface="+mn-lt"/>
              </a:rPr>
              <a:t>OAS </a:t>
            </a:r>
            <a:r>
              <a:rPr lang="es-CO" sz="1400" b="1" dirty="0" err="1">
                <a:latin typeface="+mn-lt"/>
              </a:rPr>
              <a:t>Reports</a:t>
            </a:r>
            <a:r>
              <a:rPr lang="es-CO" sz="1400" b="1" dirty="0">
                <a:latin typeface="+mn-lt"/>
              </a:rPr>
              <a:t> 2013</a:t>
            </a:r>
          </a:p>
        </p:txBody>
      </p:sp>
      <p:sp>
        <p:nvSpPr>
          <p:cNvPr id="7" name="CuadroTexto 1">
            <a:extLst>
              <a:ext uri="{FF2B5EF4-FFF2-40B4-BE49-F238E27FC236}"/>
            </a:extLst>
          </p:cNvPr>
          <p:cNvSpPr txBox="1"/>
          <p:nvPr/>
        </p:nvSpPr>
        <p:spPr>
          <a:xfrm>
            <a:off x="7566736" y="5862262"/>
            <a:ext cx="2444198" cy="307777"/>
          </a:xfrm>
          <a:prstGeom prst="rect">
            <a:avLst/>
          </a:prstGeom>
          <a:noFill/>
          <a:ln>
            <a:solidFill>
              <a:schemeClr val="tx1"/>
            </a:solidFill>
          </a:ln>
          <a:effectLst>
            <a:innerShdw blurRad="63500" dist="50800" dir="18900000">
              <a:prstClr val="black">
                <a:alpha val="50000"/>
              </a:prstClr>
            </a:innerShdw>
          </a:effectLst>
        </p:spPr>
        <p:txBody>
          <a:bodyPr>
            <a:spAutoFit/>
          </a:bodyPr>
          <a:lstStyle/>
          <a:p>
            <a:pPr algn="ctr" fontAlgn="auto">
              <a:spcBef>
                <a:spcPts val="0"/>
              </a:spcBef>
              <a:spcAft>
                <a:spcPts val="0"/>
              </a:spcAft>
              <a:defRPr/>
            </a:pPr>
            <a:r>
              <a:rPr lang="es-CO" sz="1400" b="1" dirty="0">
                <a:latin typeface="+mn-lt"/>
              </a:rPr>
              <a:t>UNGASS 2016</a:t>
            </a:r>
          </a:p>
        </p:txBody>
      </p:sp>
      <p:pic>
        <p:nvPicPr>
          <p:cNvPr id="16397" name="Imagen 7"/>
          <p:cNvPicPr>
            <a:picLocks noChangeAspect="1"/>
          </p:cNvPicPr>
          <p:nvPr/>
        </p:nvPicPr>
        <p:blipFill>
          <a:blip r:embed="rId4"/>
          <a:srcRect/>
          <a:stretch>
            <a:fillRect/>
          </a:stretch>
        </p:blipFill>
        <p:spPr bwMode="auto">
          <a:xfrm>
            <a:off x="7331075" y="2781300"/>
            <a:ext cx="4108450" cy="3081338"/>
          </a:xfrm>
          <a:prstGeom prst="rect">
            <a:avLst/>
          </a:prstGeom>
          <a:noFill/>
          <a:ln w="9525">
            <a:noFill/>
            <a:miter lim="800000"/>
            <a:headEnd/>
            <a:tailEnd/>
          </a:ln>
        </p:spPr>
      </p:pic>
      <p:pic>
        <p:nvPicPr>
          <p:cNvPr id="16398" name="Picture 3"/>
          <p:cNvPicPr>
            <a:picLocks noChangeAspect="1" noChangeArrowheads="1"/>
          </p:cNvPicPr>
          <p:nvPr/>
        </p:nvPicPr>
        <p:blipFill>
          <a:blip r:embed="rId5"/>
          <a:srcRect l="26476" t="39931" r="27769" b="25333"/>
          <a:stretch>
            <a:fillRect/>
          </a:stretch>
        </p:blipFill>
        <p:spPr bwMode="auto">
          <a:xfrm>
            <a:off x="819150" y="4419600"/>
            <a:ext cx="5240338" cy="2236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26">
            <a:extLst>
              <a:ext uri="{FF2B5EF4-FFF2-40B4-BE49-F238E27FC236}"/>
            </a:extLst>
          </p:cNvPr>
          <p:cNvSpPr txBox="1">
            <a:spLocks/>
          </p:cNvSpPr>
          <p:nvPr/>
        </p:nvSpPr>
        <p:spPr>
          <a:xfrm>
            <a:off x="1082675" y="25400"/>
            <a:ext cx="9645650" cy="992188"/>
          </a:xfrm>
          <a:prstGeom prst="rect">
            <a:avLst/>
          </a:prstGeom>
          <a:noFill/>
          <a:ln>
            <a:noFill/>
          </a:ln>
        </p:spPr>
        <p:txBody>
          <a:bodyPr spcFirstLastPara="1" lIns="91433" tIns="45700" rIns="91433" bIns="457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s-CO" sz="4800" b="1" dirty="0">
                <a:solidFill>
                  <a:schemeClr val="accent1">
                    <a:lumMod val="75000"/>
                  </a:schemeClr>
                </a:solidFill>
              </a:rPr>
              <a:t>Segundo Acto: Médico-científico</a:t>
            </a:r>
          </a:p>
        </p:txBody>
      </p:sp>
      <p:pic>
        <p:nvPicPr>
          <p:cNvPr id="17410" name="Picture 2"/>
          <p:cNvPicPr>
            <a:picLocks noChangeAspect="1" noChangeArrowheads="1"/>
          </p:cNvPicPr>
          <p:nvPr/>
        </p:nvPicPr>
        <p:blipFill>
          <a:blip r:embed="rId2"/>
          <a:srcRect l="35616" t="21606" r="36845" b="14767"/>
          <a:stretch>
            <a:fillRect/>
          </a:stretch>
        </p:blipFill>
        <p:spPr bwMode="auto">
          <a:xfrm>
            <a:off x="317500" y="903288"/>
            <a:ext cx="3113088" cy="4048125"/>
          </a:xfrm>
          <a:prstGeom prst="rect">
            <a:avLst/>
          </a:prstGeom>
          <a:noFill/>
          <a:ln w="9525">
            <a:noFill/>
            <a:miter lim="800000"/>
            <a:headEnd/>
            <a:tailEnd/>
          </a:ln>
        </p:spPr>
      </p:pic>
      <p:pic>
        <p:nvPicPr>
          <p:cNvPr id="17411" name="Imagen 3"/>
          <p:cNvPicPr>
            <a:picLocks noChangeAspect="1"/>
          </p:cNvPicPr>
          <p:nvPr/>
        </p:nvPicPr>
        <p:blipFill>
          <a:blip r:embed="rId3"/>
          <a:srcRect l="13412" t="16103" r="29683" b="34184"/>
          <a:stretch>
            <a:fillRect/>
          </a:stretch>
        </p:blipFill>
        <p:spPr bwMode="auto">
          <a:xfrm>
            <a:off x="8058150" y="4584700"/>
            <a:ext cx="3311525" cy="1627188"/>
          </a:xfrm>
          <a:prstGeom prst="rect">
            <a:avLst/>
          </a:prstGeom>
          <a:noFill/>
          <a:ln w="9525">
            <a:noFill/>
            <a:miter lim="800000"/>
            <a:headEnd/>
            <a:tailEnd/>
          </a:ln>
        </p:spPr>
      </p:pic>
      <p:pic>
        <p:nvPicPr>
          <p:cNvPr id="17412" name="Imagen 12"/>
          <p:cNvPicPr>
            <a:picLocks noChangeAspect="1"/>
          </p:cNvPicPr>
          <p:nvPr/>
        </p:nvPicPr>
        <p:blipFill>
          <a:blip r:embed="rId4"/>
          <a:srcRect/>
          <a:stretch>
            <a:fillRect/>
          </a:stretch>
        </p:blipFill>
        <p:spPr bwMode="auto">
          <a:xfrm>
            <a:off x="4381500" y="3600450"/>
            <a:ext cx="2406650" cy="3076575"/>
          </a:xfrm>
          <a:prstGeom prst="rect">
            <a:avLst/>
          </a:prstGeom>
          <a:noFill/>
          <a:ln w="9525">
            <a:noFill/>
            <a:miter lim="800000"/>
            <a:headEnd/>
            <a:tailEnd/>
          </a:ln>
        </p:spPr>
      </p:pic>
      <p:pic>
        <p:nvPicPr>
          <p:cNvPr id="17413" name="Imagen 13"/>
          <p:cNvPicPr>
            <a:picLocks noChangeAspect="1"/>
          </p:cNvPicPr>
          <p:nvPr/>
        </p:nvPicPr>
        <p:blipFill>
          <a:blip r:embed="rId5"/>
          <a:srcRect b="29462"/>
          <a:stretch>
            <a:fillRect/>
          </a:stretch>
        </p:blipFill>
        <p:spPr bwMode="auto">
          <a:xfrm>
            <a:off x="4152900" y="1036638"/>
            <a:ext cx="2863850" cy="2220912"/>
          </a:xfrm>
          <a:prstGeom prst="rect">
            <a:avLst/>
          </a:prstGeom>
          <a:noFill/>
          <a:ln w="9525">
            <a:noFill/>
            <a:miter lim="800000"/>
            <a:headEnd/>
            <a:tailEnd/>
          </a:ln>
        </p:spPr>
      </p:pic>
      <p:pic>
        <p:nvPicPr>
          <p:cNvPr id="17414" name="Imagen 14"/>
          <p:cNvPicPr>
            <a:picLocks noChangeAspect="1"/>
          </p:cNvPicPr>
          <p:nvPr/>
        </p:nvPicPr>
        <p:blipFill>
          <a:blip r:embed="rId6"/>
          <a:srcRect/>
          <a:stretch>
            <a:fillRect/>
          </a:stretch>
        </p:blipFill>
        <p:spPr bwMode="auto">
          <a:xfrm>
            <a:off x="280988" y="5430838"/>
            <a:ext cx="3668712" cy="1246187"/>
          </a:xfrm>
          <a:prstGeom prst="rect">
            <a:avLst/>
          </a:prstGeom>
          <a:noFill/>
          <a:ln w="9525">
            <a:noFill/>
            <a:miter lim="800000"/>
            <a:headEnd/>
            <a:tailEnd/>
          </a:ln>
        </p:spPr>
      </p:pic>
      <p:pic>
        <p:nvPicPr>
          <p:cNvPr id="17415" name="Imagen 3"/>
          <p:cNvPicPr>
            <a:picLocks noChangeAspect="1"/>
          </p:cNvPicPr>
          <p:nvPr/>
        </p:nvPicPr>
        <p:blipFill>
          <a:blip r:embed="rId7"/>
          <a:srcRect/>
          <a:stretch>
            <a:fillRect/>
          </a:stretch>
        </p:blipFill>
        <p:spPr bwMode="auto">
          <a:xfrm>
            <a:off x="7258050" y="1017588"/>
            <a:ext cx="4605338" cy="3452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n 6"/>
          <p:cNvPicPr>
            <a:picLocks noChangeAspect="1"/>
          </p:cNvPicPr>
          <p:nvPr/>
        </p:nvPicPr>
        <p:blipFill>
          <a:blip r:embed="rId2"/>
          <a:srcRect t="7491"/>
          <a:stretch>
            <a:fillRect/>
          </a:stretch>
        </p:blipFill>
        <p:spPr bwMode="auto">
          <a:xfrm>
            <a:off x="541338" y="1460500"/>
            <a:ext cx="5400675" cy="4633913"/>
          </a:xfrm>
          <a:prstGeom prst="rect">
            <a:avLst/>
          </a:prstGeom>
          <a:noFill/>
          <a:ln w="9525">
            <a:noFill/>
            <a:miter lim="800000"/>
            <a:headEnd/>
            <a:tailEnd/>
          </a:ln>
        </p:spPr>
      </p:pic>
      <p:pic>
        <p:nvPicPr>
          <p:cNvPr id="18434" name="Imagen 8"/>
          <p:cNvPicPr>
            <a:picLocks noChangeAspect="1"/>
          </p:cNvPicPr>
          <p:nvPr/>
        </p:nvPicPr>
        <p:blipFill>
          <a:blip r:embed="rId3"/>
          <a:srcRect t="652"/>
          <a:stretch>
            <a:fillRect/>
          </a:stretch>
        </p:blipFill>
        <p:spPr bwMode="auto">
          <a:xfrm>
            <a:off x="7354888" y="403225"/>
            <a:ext cx="3603625" cy="4814888"/>
          </a:xfrm>
          <a:prstGeom prst="rect">
            <a:avLst/>
          </a:prstGeom>
          <a:noFill/>
          <a:ln w="9525">
            <a:noFill/>
            <a:miter lim="800000"/>
            <a:headEnd/>
            <a:tailEnd/>
          </a:ln>
        </p:spPr>
      </p:pic>
      <p:pic>
        <p:nvPicPr>
          <p:cNvPr id="18435" name="Imagen 9"/>
          <p:cNvPicPr>
            <a:picLocks noChangeAspect="1"/>
          </p:cNvPicPr>
          <p:nvPr/>
        </p:nvPicPr>
        <p:blipFill>
          <a:blip r:embed="rId4"/>
          <a:srcRect l="19037" t="43346" r="41399" b="45930"/>
          <a:stretch>
            <a:fillRect/>
          </a:stretch>
        </p:blipFill>
        <p:spPr bwMode="auto">
          <a:xfrm>
            <a:off x="6823075" y="5705475"/>
            <a:ext cx="5103813" cy="777875"/>
          </a:xfrm>
          <a:prstGeom prst="rect">
            <a:avLst/>
          </a:prstGeom>
          <a:noFill/>
          <a:ln w="9525">
            <a:noFill/>
            <a:miter lim="800000"/>
            <a:headEnd/>
            <a:tailEnd/>
          </a:ln>
        </p:spPr>
      </p:pic>
      <p:sp>
        <p:nvSpPr>
          <p:cNvPr id="12" name="Google Shape;202;p26">
            <a:extLst>
              <a:ext uri="{FF2B5EF4-FFF2-40B4-BE49-F238E27FC236}"/>
            </a:extLst>
          </p:cNvPr>
          <p:cNvSpPr txBox="1">
            <a:spLocks/>
          </p:cNvSpPr>
          <p:nvPr/>
        </p:nvSpPr>
        <p:spPr>
          <a:xfrm>
            <a:off x="265113" y="403225"/>
            <a:ext cx="6159500" cy="877888"/>
          </a:xfrm>
          <a:prstGeom prst="rect">
            <a:avLst/>
          </a:prstGeom>
          <a:noFill/>
          <a:ln>
            <a:noFill/>
          </a:ln>
        </p:spPr>
        <p:txBody>
          <a:bodyPr spcFirstLastPara="1" lIns="91433" tIns="45700" rIns="91433" bIns="457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s-CO" sz="4800" b="1" dirty="0">
                <a:solidFill>
                  <a:schemeClr val="accent1">
                    <a:lumMod val="75000"/>
                  </a:schemeClr>
                </a:solidFill>
              </a:rPr>
              <a:t>Tercer Acto: Económico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2"/>
          <p:cNvSpPr txBox="1">
            <a:spLocks/>
          </p:cNvSpPr>
          <p:nvPr/>
        </p:nvSpPr>
        <p:spPr bwMode="auto">
          <a:xfrm>
            <a:off x="282575" y="74613"/>
            <a:ext cx="11630025" cy="669925"/>
          </a:xfrm>
          <a:prstGeom prst="rect">
            <a:avLst/>
          </a:prstGeom>
          <a:noFill/>
          <a:ln w="9525">
            <a:noFill/>
            <a:miter lim="800000"/>
            <a:headEnd/>
            <a:tailEnd/>
          </a:ln>
        </p:spPr>
        <p:txBody>
          <a:bodyPr/>
          <a:lstStyle/>
          <a:p>
            <a:pPr algn="ctr">
              <a:lnSpc>
                <a:spcPct val="90000"/>
              </a:lnSpc>
            </a:pPr>
            <a:r>
              <a:rPr lang="es-MX" sz="4000" b="1">
                <a:latin typeface="Calibri Light"/>
              </a:rPr>
              <a:t>FORMAS DE REGULAR EL CANNABIS EN EL MUNDO</a:t>
            </a:r>
          </a:p>
        </p:txBody>
      </p:sp>
      <p:graphicFrame>
        <p:nvGraphicFramePr>
          <p:cNvPr id="2" name="Tabla 1"/>
          <p:cNvGraphicFramePr>
            <a:graphicFrameLocks noGrp="1"/>
          </p:cNvGraphicFramePr>
          <p:nvPr/>
        </p:nvGraphicFramePr>
        <p:xfrm>
          <a:off x="279400" y="646113"/>
          <a:ext cx="11750675" cy="6124575"/>
        </p:xfrm>
        <a:graphic>
          <a:graphicData uri="http://schemas.openxmlformats.org/drawingml/2006/table">
            <a:tbl>
              <a:tblPr firstRow="1" bandRow="1">
                <a:tableStyleId>{5C22544A-7EE6-4342-B048-85BDC9FD1C3A}</a:tableStyleId>
              </a:tblPr>
              <a:tblGrid>
                <a:gridCol w="3074126">
                  <a:extLst>
                    <a:ext uri="{9D8B030D-6E8A-4147-A177-3AD203B41FA5}"/>
                  </a:extLst>
                </a:gridCol>
                <a:gridCol w="4095750">
                  <a:extLst>
                    <a:ext uri="{9D8B030D-6E8A-4147-A177-3AD203B41FA5}"/>
                  </a:extLst>
                </a:gridCol>
                <a:gridCol w="4580891">
                  <a:extLst>
                    <a:ext uri="{9D8B030D-6E8A-4147-A177-3AD203B41FA5}"/>
                  </a:extLst>
                </a:gridCol>
              </a:tblGrid>
              <a:tr h="385548">
                <a:tc>
                  <a:txBody>
                    <a:bodyPr/>
                    <a:lstStyle/>
                    <a:p>
                      <a:r>
                        <a:rPr lang="es-MX" dirty="0"/>
                        <a:t>CARACTERISTICA</a:t>
                      </a:r>
                      <a:endParaRPr lang="en-US" dirty="0"/>
                    </a:p>
                  </a:txBody>
                  <a:tcPr/>
                </a:tc>
                <a:tc>
                  <a:txBody>
                    <a:bodyPr/>
                    <a:lstStyle/>
                    <a:p>
                      <a:r>
                        <a:rPr lang="es-MX" dirty="0"/>
                        <a:t>MODELO “NORTEAMÉRICANO”</a:t>
                      </a:r>
                      <a:endParaRPr lang="en-US" dirty="0"/>
                    </a:p>
                  </a:txBody>
                  <a:tcPr/>
                </a:tc>
                <a:tc>
                  <a:txBody>
                    <a:bodyPr/>
                    <a:lstStyle/>
                    <a:p>
                      <a:r>
                        <a:rPr lang="es-MX" dirty="0"/>
                        <a:t>MODELO “FARMACÉUTICO”</a:t>
                      </a:r>
                      <a:endParaRPr lang="en-US" dirty="0"/>
                    </a:p>
                  </a:txBody>
                  <a:tcPr/>
                </a:tc>
                <a:extLst>
                  <a:ext uri="{0D108BD9-81ED-4DB2-BD59-A6C34878D82A}"/>
                </a:extLst>
              </a:tr>
              <a:tr h="1218097">
                <a:tc>
                  <a:txBody>
                    <a:bodyPr/>
                    <a:lstStyle/>
                    <a:p>
                      <a:r>
                        <a:rPr lang="es-MX" dirty="0"/>
                        <a:t>Descripción </a:t>
                      </a:r>
                      <a:endParaRPr lang="en-US" dirty="0"/>
                    </a:p>
                  </a:txBody>
                  <a:tcPr/>
                </a:tc>
                <a:tc>
                  <a:txBody>
                    <a:bodyPr/>
                    <a:lstStyle/>
                    <a:p>
                      <a:pPr algn="just"/>
                      <a:r>
                        <a:rPr lang="es-MX" b="1" dirty="0"/>
                        <a:t>despenalización</a:t>
                      </a:r>
                      <a:r>
                        <a:rPr lang="es-MX" dirty="0"/>
                        <a:t> del uso del cannabis con fines médicos, por “compasión” con los pacientes.</a:t>
                      </a:r>
                      <a:r>
                        <a:rPr lang="es-MX" baseline="0" dirty="0"/>
                        <a:t>  Se legaliza el cultivo y venta de cannabis y a veces el </a:t>
                      </a:r>
                      <a:r>
                        <a:rPr lang="es-MX" baseline="0" dirty="0" err="1"/>
                        <a:t>autocultivo</a:t>
                      </a:r>
                      <a:r>
                        <a:rPr lang="es-MX" baseline="0" dirty="0"/>
                        <a:t>.</a:t>
                      </a:r>
                      <a:endParaRPr lang="en-US" dirty="0"/>
                    </a:p>
                  </a:txBody>
                  <a:tcPr/>
                </a:tc>
                <a:tc>
                  <a:txBody>
                    <a:bodyPr/>
                    <a:lstStyle/>
                    <a:p>
                      <a:pPr algn="just"/>
                      <a:r>
                        <a:rPr lang="es-MX" dirty="0"/>
                        <a:t>Ver al cannabis/cannabinoides como</a:t>
                      </a:r>
                      <a:r>
                        <a:rPr lang="es-MX" baseline="0" dirty="0"/>
                        <a:t> principios activos farmacéuticos que deben cumplir todos los pasos propios de un medicamento (estandarización y ensayos clínicos).</a:t>
                      </a:r>
                      <a:endParaRPr lang="en-US" dirty="0"/>
                    </a:p>
                  </a:txBody>
                  <a:tcPr/>
                </a:tc>
                <a:extLst>
                  <a:ext uri="{0D108BD9-81ED-4DB2-BD59-A6C34878D82A}"/>
                </a:extLst>
              </a:tr>
              <a:tr h="950667">
                <a:tc>
                  <a:txBody>
                    <a:bodyPr/>
                    <a:lstStyle/>
                    <a:p>
                      <a:r>
                        <a:rPr lang="es-MX" i="1" dirty="0" err="1"/>
                        <a:t>Timming</a:t>
                      </a:r>
                      <a:r>
                        <a:rPr lang="es-MX" dirty="0"/>
                        <a:t> para implementación</a:t>
                      </a:r>
                      <a:endParaRPr lang="en-US" dirty="0"/>
                    </a:p>
                  </a:txBody>
                  <a:tcPr/>
                </a:tc>
                <a:tc>
                  <a:txBody>
                    <a:bodyPr/>
                    <a:lstStyle/>
                    <a:p>
                      <a:pPr algn="just"/>
                      <a:r>
                        <a:rPr lang="es-MX" dirty="0"/>
                        <a:t>Más corto: se legalizan “productos” ya existentes, </a:t>
                      </a:r>
                      <a:r>
                        <a:rPr lang="es-MX" baseline="0" dirty="0"/>
                        <a:t>se crea cadena de suministro legal, para lo que era ilegal</a:t>
                      </a:r>
                      <a:endParaRPr lang="en-US" dirty="0"/>
                    </a:p>
                  </a:txBody>
                  <a:tcPr/>
                </a:tc>
                <a:tc>
                  <a:txBody>
                    <a:bodyPr/>
                    <a:lstStyle/>
                    <a:p>
                      <a:pPr algn="just"/>
                      <a:r>
                        <a:rPr lang="es-MX" dirty="0"/>
                        <a:t>Lento: se requiere investigación y desarrollo de medicamentos, y proceso de educación médica</a:t>
                      </a:r>
                      <a:endParaRPr lang="en-US" dirty="0"/>
                    </a:p>
                  </a:txBody>
                  <a:tcPr/>
                </a:tc>
                <a:extLst>
                  <a:ext uri="{0D108BD9-81ED-4DB2-BD59-A6C34878D82A}"/>
                </a:extLst>
              </a:tr>
              <a:tr h="665467">
                <a:tc>
                  <a:txBody>
                    <a:bodyPr/>
                    <a:lstStyle/>
                    <a:p>
                      <a:r>
                        <a:rPr lang="es-MX" dirty="0"/>
                        <a:t>“permiso” de</a:t>
                      </a:r>
                      <a:r>
                        <a:rPr lang="es-MX" baseline="0" dirty="0"/>
                        <a:t> venta para el producto</a:t>
                      </a:r>
                      <a:endParaRPr lang="en-US" dirty="0"/>
                    </a:p>
                  </a:txBody>
                  <a:tcPr/>
                </a:tc>
                <a:tc>
                  <a:txBody>
                    <a:bodyPr/>
                    <a:lstStyle/>
                    <a:p>
                      <a:r>
                        <a:rPr lang="es-MX" dirty="0"/>
                        <a:t>Licencia</a:t>
                      </a:r>
                      <a:r>
                        <a:rPr lang="es-MX" baseline="0" dirty="0"/>
                        <a:t> para el productor/</a:t>
                      </a:r>
                      <a:r>
                        <a:rPr lang="es-MX" baseline="0" dirty="0" err="1"/>
                        <a:t>r</a:t>
                      </a:r>
                      <a:r>
                        <a:rPr lang="es-MX" i="1" baseline="0" dirty="0" err="1"/>
                        <a:t>etailer</a:t>
                      </a:r>
                      <a:endParaRPr lang="en-US" i="1" dirty="0"/>
                    </a:p>
                  </a:txBody>
                  <a:tcPr/>
                </a:tc>
                <a:tc>
                  <a:txBody>
                    <a:bodyPr/>
                    <a:lstStyle/>
                    <a:p>
                      <a:r>
                        <a:rPr lang="es-MX" dirty="0"/>
                        <a:t>Registro sanitario, (</a:t>
                      </a:r>
                      <a:r>
                        <a:rPr lang="es-MX" i="1" dirty="0" err="1"/>
                        <a:t>Market</a:t>
                      </a:r>
                      <a:r>
                        <a:rPr lang="es-MX" i="1" dirty="0"/>
                        <a:t> </a:t>
                      </a:r>
                      <a:r>
                        <a:rPr lang="es-MX" i="1" dirty="0" err="1"/>
                        <a:t>Authorization</a:t>
                      </a:r>
                      <a:r>
                        <a:rPr lang="es-MX" i="1" dirty="0"/>
                        <a:t>, DIN),</a:t>
                      </a:r>
                      <a:r>
                        <a:rPr lang="es-MX" dirty="0"/>
                        <a:t> basado en pruebas</a:t>
                      </a:r>
                      <a:r>
                        <a:rPr lang="es-MX" baseline="0" dirty="0"/>
                        <a:t> de seguridad y eficacia. </a:t>
                      </a:r>
                      <a:endParaRPr lang="en-US" dirty="0"/>
                    </a:p>
                  </a:txBody>
                  <a:tcPr/>
                </a:tc>
                <a:extLst>
                  <a:ext uri="{0D108BD9-81ED-4DB2-BD59-A6C34878D82A}"/>
                </a:extLst>
              </a:tr>
              <a:tr h="665467">
                <a:tc>
                  <a:txBody>
                    <a:bodyPr/>
                    <a:lstStyle/>
                    <a:p>
                      <a:r>
                        <a:rPr lang="es-MX" dirty="0"/>
                        <a:t>Canal de venta</a:t>
                      </a:r>
                      <a:endParaRPr lang="en-US" dirty="0"/>
                    </a:p>
                  </a:txBody>
                  <a:tcPr/>
                </a:tc>
                <a:tc>
                  <a:txBody>
                    <a:bodyPr/>
                    <a:lstStyle/>
                    <a:p>
                      <a:r>
                        <a:rPr lang="es-MX" dirty="0"/>
                        <a:t>Dispensarios, aplicaciones móviles (app), autocultivo.</a:t>
                      </a:r>
                      <a:endParaRPr lang="en-US" dirty="0"/>
                    </a:p>
                  </a:txBody>
                  <a:tcPr/>
                </a:tc>
                <a:tc>
                  <a:txBody>
                    <a:bodyPr/>
                    <a:lstStyle/>
                    <a:p>
                      <a:r>
                        <a:rPr lang="es-MX" dirty="0"/>
                        <a:t>Farmacias, droguerías y hospitales</a:t>
                      </a:r>
                      <a:endParaRPr lang="en-US" dirty="0"/>
                    </a:p>
                  </a:txBody>
                  <a:tcPr/>
                </a:tc>
                <a:extLst>
                  <a:ext uri="{0D108BD9-81ED-4DB2-BD59-A6C34878D82A}"/>
                </a:extLst>
              </a:tr>
              <a:tr h="385548">
                <a:tc>
                  <a:txBody>
                    <a:bodyPr/>
                    <a:lstStyle/>
                    <a:p>
                      <a:r>
                        <a:rPr lang="es-MX" dirty="0"/>
                        <a:t>Prescripción médica</a:t>
                      </a:r>
                      <a:endParaRPr lang="en-US" dirty="0"/>
                    </a:p>
                  </a:txBody>
                  <a:tcPr/>
                </a:tc>
                <a:tc>
                  <a:txBody>
                    <a:bodyPr/>
                    <a:lstStyle/>
                    <a:p>
                      <a:pPr algn="just"/>
                      <a:r>
                        <a:rPr lang="es-MX" dirty="0"/>
                        <a:t>“recomendación”, los usos médicos a veces se definen directamente en la ley y médico diagnostica enfermedad habilitante.</a:t>
                      </a:r>
                      <a:endParaRPr lang="en-US" dirty="0"/>
                    </a:p>
                  </a:txBody>
                  <a:tcPr/>
                </a:tc>
                <a:tc>
                  <a:txBody>
                    <a:bodyPr/>
                    <a:lstStyle/>
                    <a:p>
                      <a:pPr algn="just"/>
                      <a:r>
                        <a:rPr lang="es-MX" dirty="0"/>
                        <a:t>Necesaria, con base en entrenamiento/evidencia. A veces con registro de los médicos previa verificación de entrenamiento</a:t>
                      </a:r>
                      <a:endParaRPr lang="en-US" dirty="0"/>
                    </a:p>
                  </a:txBody>
                  <a:tcPr/>
                </a:tc>
                <a:extLst>
                  <a:ext uri="{0D108BD9-81ED-4DB2-BD59-A6C34878D82A}"/>
                </a:extLst>
              </a:tr>
              <a:tr h="665467">
                <a:tc>
                  <a:txBody>
                    <a:bodyPr/>
                    <a:lstStyle/>
                    <a:p>
                      <a:r>
                        <a:rPr lang="es-MX" dirty="0"/>
                        <a:t>Control de calidad</a:t>
                      </a:r>
                      <a:endParaRPr lang="en-US" dirty="0"/>
                    </a:p>
                  </a:txBody>
                  <a:tcPr/>
                </a:tc>
                <a:tc>
                  <a:txBody>
                    <a:bodyPr/>
                    <a:lstStyle/>
                    <a:p>
                      <a:pPr algn="just"/>
                      <a:r>
                        <a:rPr lang="es-MX" dirty="0"/>
                        <a:t>Menos restrictivo, no equivalente a otros productos de consumo humano</a:t>
                      </a:r>
                      <a:endParaRPr lang="en-US" dirty="0"/>
                    </a:p>
                  </a:txBody>
                  <a:tcPr/>
                </a:tc>
                <a:tc>
                  <a:txBody>
                    <a:bodyPr/>
                    <a:lstStyle/>
                    <a:p>
                      <a:pPr algn="just"/>
                      <a:r>
                        <a:rPr lang="es-MX" dirty="0"/>
                        <a:t>Restrictivo: altos estándares propios de un medicamento cualquiera.</a:t>
                      </a:r>
                      <a:endParaRPr lang="en-US" dirty="0"/>
                    </a:p>
                  </a:txBody>
                  <a:tcPr/>
                </a:tc>
                <a:extLst>
                  <a:ext uri="{0D108BD9-81ED-4DB2-BD59-A6C34878D82A}"/>
                </a:extLst>
              </a:tr>
              <a:tr h="385548">
                <a:tc>
                  <a:txBody>
                    <a:bodyPr/>
                    <a:lstStyle/>
                    <a:p>
                      <a:r>
                        <a:rPr lang="es-MX" dirty="0"/>
                        <a:t>Publicidad y mercadeo</a:t>
                      </a:r>
                      <a:endParaRPr lang="en-US" dirty="0"/>
                    </a:p>
                  </a:txBody>
                  <a:tcPr/>
                </a:tc>
                <a:tc>
                  <a:txBody>
                    <a:bodyPr/>
                    <a:lstStyle/>
                    <a:p>
                      <a:r>
                        <a:rPr lang="es-MX" dirty="0"/>
                        <a:t>Relativamente abierta</a:t>
                      </a:r>
                      <a:endParaRPr lang="en-US" dirty="0"/>
                    </a:p>
                  </a:txBody>
                  <a:tcPr/>
                </a:tc>
                <a:tc>
                  <a:txBody>
                    <a:bodyPr/>
                    <a:lstStyle/>
                    <a:p>
                      <a:r>
                        <a:rPr lang="es-MX" dirty="0"/>
                        <a:t>Restringida</a:t>
                      </a:r>
                      <a:endParaRPr lang="en-US" dirty="0"/>
                    </a:p>
                  </a:txBody>
                  <a:tcPr/>
                </a:tc>
                <a:extLst>
                  <a:ext uri="{0D108BD9-81ED-4DB2-BD59-A6C34878D82A}"/>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2"/>
          <p:cNvSpPr txBox="1">
            <a:spLocks/>
          </p:cNvSpPr>
          <p:nvPr/>
        </p:nvSpPr>
        <p:spPr bwMode="auto">
          <a:xfrm>
            <a:off x="8053388" y="3133725"/>
            <a:ext cx="3683000" cy="1952625"/>
          </a:xfrm>
          <a:prstGeom prst="rect">
            <a:avLst/>
          </a:prstGeom>
          <a:noFill/>
          <a:ln w="9525">
            <a:noFill/>
            <a:miter lim="800000"/>
            <a:headEnd/>
            <a:tailEnd/>
          </a:ln>
        </p:spPr>
        <p:txBody>
          <a:bodyPr lIns="91433" tIns="45700" rIns="91433" bIns="45700" anchor="ctr"/>
          <a:lstStyle/>
          <a:p>
            <a:pPr algn="ctr">
              <a:lnSpc>
                <a:spcPct val="90000"/>
              </a:lnSpc>
              <a:buClr>
                <a:srgbClr val="FFFFFF"/>
              </a:buClr>
              <a:buSzPts val="1400"/>
              <a:buFont typeface="Work Sans SemiBold"/>
              <a:buNone/>
            </a:pPr>
            <a:r>
              <a:rPr lang="es-MX" sz="3000" b="1">
                <a:solidFill>
                  <a:srgbClr val="0066CD"/>
                </a:solidFill>
                <a:latin typeface="Work Sans Light"/>
                <a:ea typeface="Work Sans Light"/>
                <a:cs typeface="Work Sans Light"/>
                <a:sym typeface="Work Sans Light"/>
              </a:rPr>
              <a:t>Proceso de revisión de la OMS de cannabis y cannabinoides</a:t>
            </a:r>
          </a:p>
        </p:txBody>
      </p:sp>
      <p:pic>
        <p:nvPicPr>
          <p:cNvPr id="20482" name="Picture 4"/>
          <p:cNvPicPr>
            <a:picLocks noChangeAspect="1" noChangeArrowheads="1"/>
          </p:cNvPicPr>
          <p:nvPr/>
        </p:nvPicPr>
        <p:blipFill>
          <a:blip r:embed="rId2"/>
          <a:srcRect l="14462" t="38000" r="35844" b="23949"/>
          <a:stretch>
            <a:fillRect/>
          </a:stretch>
        </p:blipFill>
        <p:spPr bwMode="auto">
          <a:xfrm>
            <a:off x="7597775" y="200025"/>
            <a:ext cx="4594225" cy="1724025"/>
          </a:xfrm>
          <a:prstGeom prst="rect">
            <a:avLst/>
          </a:prstGeom>
          <a:noFill/>
          <a:ln w="9525">
            <a:noFill/>
            <a:miter lim="800000"/>
            <a:headEnd/>
            <a:tailEnd/>
          </a:ln>
        </p:spPr>
      </p:pic>
      <p:pic>
        <p:nvPicPr>
          <p:cNvPr id="20483" name="Imagen 1"/>
          <p:cNvPicPr>
            <a:picLocks noChangeAspect="1"/>
          </p:cNvPicPr>
          <p:nvPr/>
        </p:nvPicPr>
        <p:blipFill>
          <a:blip r:embed="rId3"/>
          <a:srcRect/>
          <a:stretch>
            <a:fillRect/>
          </a:stretch>
        </p:blipFill>
        <p:spPr bwMode="auto">
          <a:xfrm>
            <a:off x="138113" y="738188"/>
            <a:ext cx="7153275" cy="5381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Resultado de imagen para colombian map"/>
          <p:cNvPicPr>
            <a:picLocks noChangeAspect="1" noChangeArrowheads="1"/>
          </p:cNvPicPr>
          <p:nvPr/>
        </p:nvPicPr>
        <p:blipFill>
          <a:blip r:embed="rId2"/>
          <a:srcRect/>
          <a:stretch>
            <a:fillRect/>
          </a:stretch>
        </p:blipFill>
        <p:spPr bwMode="auto">
          <a:xfrm>
            <a:off x="4713288" y="1847850"/>
            <a:ext cx="3733800" cy="3733800"/>
          </a:xfrm>
          <a:prstGeom prst="rect">
            <a:avLst/>
          </a:prstGeom>
          <a:noFill/>
          <a:ln w="9525">
            <a:noFill/>
            <a:miter lim="800000"/>
            <a:headEnd/>
            <a:tailEnd/>
          </a:ln>
        </p:spPr>
      </p:pic>
      <p:pic>
        <p:nvPicPr>
          <p:cNvPr id="21506" name="Imagen 2"/>
          <p:cNvPicPr>
            <a:picLocks noChangeAspect="1"/>
          </p:cNvPicPr>
          <p:nvPr/>
        </p:nvPicPr>
        <p:blipFill>
          <a:blip r:embed="rId3"/>
          <a:srcRect/>
          <a:stretch>
            <a:fillRect/>
          </a:stretch>
        </p:blipFill>
        <p:spPr bwMode="auto">
          <a:xfrm>
            <a:off x="246063" y="1973263"/>
            <a:ext cx="4938712" cy="3889375"/>
          </a:xfrm>
          <a:prstGeom prst="rect">
            <a:avLst/>
          </a:prstGeom>
          <a:noFill/>
          <a:ln w="9525">
            <a:noFill/>
            <a:miter lim="800000"/>
            <a:headEnd/>
            <a:tailEnd/>
          </a:ln>
        </p:spPr>
      </p:pic>
      <p:pic>
        <p:nvPicPr>
          <p:cNvPr id="21507" name="Picture 2" descr="Imagen"/>
          <p:cNvPicPr>
            <a:picLocks noChangeAspect="1" noChangeArrowheads="1"/>
          </p:cNvPicPr>
          <p:nvPr/>
        </p:nvPicPr>
        <p:blipFill>
          <a:blip r:embed="rId4"/>
          <a:srcRect/>
          <a:stretch>
            <a:fillRect/>
          </a:stretch>
        </p:blipFill>
        <p:spPr bwMode="auto">
          <a:xfrm>
            <a:off x="8899525" y="1282700"/>
            <a:ext cx="2770188" cy="4865688"/>
          </a:xfrm>
          <a:prstGeom prst="rect">
            <a:avLst/>
          </a:prstGeom>
          <a:noFill/>
          <a:ln w="9525">
            <a:noFill/>
            <a:miter lim="800000"/>
            <a:headEnd/>
            <a:tailEnd/>
          </a:ln>
        </p:spPr>
      </p:pic>
      <p:sp>
        <p:nvSpPr>
          <p:cNvPr id="8" name="Título 3">
            <a:extLst>
              <a:ext uri="{FF2B5EF4-FFF2-40B4-BE49-F238E27FC236}"/>
            </a:extLst>
          </p:cNvPr>
          <p:cNvSpPr txBox="1">
            <a:spLocks/>
          </p:cNvSpPr>
          <p:nvPr/>
        </p:nvSpPr>
        <p:spPr>
          <a:xfrm>
            <a:off x="246063" y="339725"/>
            <a:ext cx="11945937" cy="428625"/>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100" b="1" dirty="0"/>
              <a:t>INCERTIDUMBRE LEGAL SOBRE LA POSIBILIDAD DE FABRICAR Y COMERCIALIZAR PRODUCTOS ALTERNATIVOS DE COCA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p:cNvSpPr txBox="1">
            <a:spLocks/>
          </p:cNvSpPr>
          <p:nvPr/>
        </p:nvSpPr>
        <p:spPr>
          <a:xfrm>
            <a:off x="246063" y="339725"/>
            <a:ext cx="11945937" cy="428625"/>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100" b="1" dirty="0"/>
              <a:t>ÚLTIMO DESARROLLO JURISPRUDENCIAL SOBRE LA COMERCIALIZACIÓN A NIVEL NACIONAL DE PRODUCTOS A BASE DE COCA </a:t>
            </a:r>
          </a:p>
        </p:txBody>
      </p:sp>
      <p:pic>
        <p:nvPicPr>
          <p:cNvPr id="22530" name="Imagen 1"/>
          <p:cNvPicPr>
            <a:picLocks noChangeAspect="1"/>
          </p:cNvPicPr>
          <p:nvPr/>
        </p:nvPicPr>
        <p:blipFill>
          <a:blip r:embed="rId2"/>
          <a:srcRect/>
          <a:stretch>
            <a:fillRect/>
          </a:stretch>
        </p:blipFill>
        <p:spPr bwMode="auto">
          <a:xfrm>
            <a:off x="471488" y="1020763"/>
            <a:ext cx="4565650" cy="3359150"/>
          </a:xfrm>
          <a:prstGeom prst="rect">
            <a:avLst/>
          </a:prstGeom>
          <a:noFill/>
          <a:ln w="9525">
            <a:noFill/>
            <a:miter lim="800000"/>
            <a:headEnd/>
            <a:tailEnd/>
          </a:ln>
        </p:spPr>
      </p:pic>
      <p:sp>
        <p:nvSpPr>
          <p:cNvPr id="22531" name="Rectángulo 4"/>
          <p:cNvSpPr>
            <a:spLocks noChangeArrowheads="1"/>
          </p:cNvSpPr>
          <p:nvPr/>
        </p:nvSpPr>
        <p:spPr bwMode="auto">
          <a:xfrm>
            <a:off x="6218238" y="1673225"/>
            <a:ext cx="5651500" cy="4402138"/>
          </a:xfrm>
          <a:prstGeom prst="rect">
            <a:avLst/>
          </a:prstGeom>
          <a:noFill/>
          <a:ln w="9525">
            <a:noFill/>
            <a:miter lim="800000"/>
            <a:headEnd/>
            <a:tailEnd/>
          </a:ln>
        </p:spPr>
        <p:txBody>
          <a:bodyPr>
            <a:spAutoFit/>
          </a:bodyPr>
          <a:lstStyle/>
          <a:p>
            <a:r>
              <a:rPr lang="es-MX" sz="2000" i="1">
                <a:solidFill>
                  <a:srgbClr val="000000"/>
                </a:solidFill>
                <a:latin typeface="Times New Roman" pitchFamily="18" charset="0"/>
              </a:rPr>
              <a:t>Así, la pretensión de los actores, amparada en las normas expedidas por sus propias autoridades, de pretender que se expida una circular por parte de la Secretaría de Salud de Bogotá para que declare que los productos de la marca COCA NASA cuentan con el Registro Sanitario para su comercialización, no es de recibo en tanto desborda el ámbito de protección del derecho a la identidad étnica y cultural, toda vez que, para la comercialización de los productos derivados de la hoja de coca, mas allá de sus comunidades, </a:t>
            </a:r>
            <a:r>
              <a:rPr lang="es-MX" sz="2000" b="1" i="1">
                <a:solidFill>
                  <a:srgbClr val="000000"/>
                </a:solidFill>
                <a:latin typeface="Times New Roman" pitchFamily="18" charset="0"/>
              </a:rPr>
              <a:t>se requiere cumplir las medidas de sanidad que exige la ley. En consecuencia, es necesario obtener el registro sanitario cumpliendo con los requisitos previstos para el efecto.</a:t>
            </a:r>
            <a:endParaRPr lang="en-US" sz="2000" b="1" i="1">
              <a:latin typeface="Calibri" pitchFamily="34" charset="0"/>
            </a:endParaRPr>
          </a:p>
        </p:txBody>
      </p:sp>
      <p:pic>
        <p:nvPicPr>
          <p:cNvPr id="22532" name="Imagen 7"/>
          <p:cNvPicPr>
            <a:picLocks noChangeAspect="1"/>
          </p:cNvPicPr>
          <p:nvPr/>
        </p:nvPicPr>
        <p:blipFill>
          <a:blip r:embed="rId3"/>
          <a:srcRect/>
          <a:stretch>
            <a:fillRect/>
          </a:stretch>
        </p:blipFill>
        <p:spPr bwMode="auto">
          <a:xfrm>
            <a:off x="644525" y="4492625"/>
            <a:ext cx="4735513" cy="21605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670</Words>
  <Application>Microsoft Office PowerPoint</Application>
  <PresentationFormat>Custom</PresentationFormat>
  <Paragraphs>68</Paragraphs>
  <Slides>13</Slides>
  <Notes>0</Notes>
  <HiddenSlides>0</HiddenSlides>
  <MMClips>0</MMClips>
  <ScaleCrop>false</ScaleCrop>
  <HeadingPairs>
    <vt:vector size="6" baseType="variant">
      <vt:variant>
        <vt:lpstr>Fuentes usadas</vt:lpstr>
      </vt:variant>
      <vt:variant>
        <vt:i4>7</vt:i4>
      </vt:variant>
      <vt:variant>
        <vt:lpstr>Plantilla de diseño</vt:lpstr>
      </vt:variant>
      <vt:variant>
        <vt:i4>1</vt:i4>
      </vt:variant>
      <vt:variant>
        <vt:lpstr>Títulos de diapositiva</vt:lpstr>
      </vt:variant>
      <vt:variant>
        <vt:i4>13</vt:i4>
      </vt:variant>
    </vt:vector>
  </HeadingPairs>
  <TitlesOfParts>
    <vt:vector size="21" baseType="lpstr">
      <vt:lpstr>Calibri</vt:lpstr>
      <vt:lpstr>Arial</vt:lpstr>
      <vt:lpstr>Calibri Light</vt:lpstr>
      <vt:lpstr>Work Sans Light</vt:lpstr>
      <vt:lpstr>Work Sans SemiBold</vt:lpstr>
      <vt:lpstr>Times New Roman</vt:lpstr>
      <vt:lpstr>Wingdings</vt:lpstr>
      <vt:lpstr>Tema de Office</vt:lpstr>
      <vt:lpstr>Aceptación de coca y cannabis como medicamento fitoterapéutico en Colombia  Contexto y perspectivas para un mercado internacional de la coca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Hewlett-Packard Company</dc:creator>
  <cp:lastModifiedBy>MariaMercedes Moreno</cp:lastModifiedBy>
  <cp:revision>81</cp:revision>
  <dcterms:created xsi:type="dcterms:W3CDTF">2019-05-03T22:12:31Z</dcterms:created>
  <dcterms:modified xsi:type="dcterms:W3CDTF">2019-09-01T15:50:07Z</dcterms:modified>
</cp:coreProperties>
</file>